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4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9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6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5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9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40BAD2"/>
                </a:solidFill>
              </a:rPr>
              <a:pPr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0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3/16/2018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40BAD2"/>
                </a:solidFill>
              </a:rPr>
              <a:pPr defTabSz="457200"/>
              <a:t>‹#›</a:t>
            </a:fld>
            <a:endParaRPr lang="en-US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1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6589014" cy="3255264"/>
          </a:xfrm>
        </p:spPr>
        <p:txBody>
          <a:bodyPr/>
          <a:lstStyle/>
          <a:p>
            <a:r>
              <a:rPr lang="en-US" dirty="0" smtClean="0"/>
              <a:t>AP Environmental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Ozone Depletion(Chapter </a:t>
            </a:r>
            <a:r>
              <a:rPr lang="en-US" dirty="0" smtClean="0"/>
              <a:t>15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2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864108"/>
            <a:ext cx="6172199" cy="5120640"/>
          </a:xfrm>
        </p:spPr>
        <p:txBody>
          <a:bodyPr/>
          <a:lstStyle/>
          <a:p>
            <a:r>
              <a:rPr lang="en-US" sz="2400" dirty="0" smtClean="0"/>
              <a:t>Peak production of CFCs occurred in 1989</a:t>
            </a:r>
          </a:p>
          <a:p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FC compounds can stay in the troposphere for 75-111 years</a:t>
            </a:r>
          </a:p>
          <a:p>
            <a:endParaRPr lang="en-US" sz="2400" dirty="0"/>
          </a:p>
          <a:p>
            <a:r>
              <a:rPr lang="en-US" sz="2400" dirty="0" smtClean="0"/>
              <a:t>It takes CFCs approximately 11-20 years to reach the stratosphere through atmospheric circulation</a:t>
            </a:r>
          </a:p>
          <a:p>
            <a:endParaRPr lang="en-US" sz="2400" dirty="0"/>
          </a:p>
          <a:p>
            <a:r>
              <a:rPr lang="en-US" sz="2400" dirty="0" smtClean="0"/>
              <a:t>One chlorine molecule can convert 100,000 molecules of ozone into O or O</a:t>
            </a:r>
            <a:r>
              <a:rPr lang="en-US" sz="2400" baseline="-25000" dirty="0" smtClean="0"/>
              <a:t>2</a:t>
            </a:r>
          </a:p>
          <a:p>
            <a:endParaRPr lang="en-US" baseline="-25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2038755" y="2648356"/>
            <a:ext cx="5601512" cy="1219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Ozone Depletion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944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0" y="457200"/>
            <a:ext cx="7086600" cy="2971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Chlorine released from CFCs by ultraviolet radiation reacts with ozone to create forms of chlorine and O2</a:t>
            </a:r>
          </a:p>
          <a:p>
            <a:endParaRPr lang="en-US" sz="2400" dirty="0"/>
          </a:p>
          <a:p>
            <a:r>
              <a:rPr lang="en-US" sz="2400" dirty="0" smtClean="0"/>
              <a:t>Since chlorine is produced by the reactions it can react again in a catalytic chain reaction to continue to deplete ozone until it is removed by the atmosphere</a:t>
            </a:r>
            <a:endParaRPr lang="en-US" sz="2400" dirty="0"/>
          </a:p>
        </p:txBody>
      </p:sp>
      <p:pic>
        <p:nvPicPr>
          <p:cNvPr id="7170" name="Picture 2" descr="https://www.learner.org/courses/envsci/visual/img_lrg/ozone_deple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6705600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2038755" y="2648356"/>
            <a:ext cx="5601512" cy="1219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Ozone Depletion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34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0"/>
            <a:ext cx="6629400" cy="5410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Chemical emissions released into the stratosphere can undergo many different reactions with a wide range of molecules found in the atmosphere beyond ozone</a:t>
            </a:r>
          </a:p>
          <a:p>
            <a:endParaRPr lang="en-US" sz="2400" dirty="0"/>
          </a:p>
          <a:p>
            <a:r>
              <a:rPr lang="en-US" sz="2400" dirty="0" smtClean="0"/>
              <a:t>Two reactions that help to remove chlorine:</a:t>
            </a:r>
          </a:p>
          <a:p>
            <a:pPr lvl="1"/>
            <a:r>
              <a:rPr lang="en-US" sz="2400" dirty="0" smtClean="0"/>
              <a:t>Chlorine monoxide (</a:t>
            </a:r>
            <a:r>
              <a:rPr lang="en-US" sz="2400" dirty="0" err="1" smtClean="0"/>
              <a:t>ClO</a:t>
            </a:r>
            <a:r>
              <a:rPr lang="en-US" sz="2400" dirty="0" smtClean="0"/>
              <a:t>) can react with nitrogen dioxide to form chlorine nitrate (ClONO2) that can safely store chlorine in the atmosphere</a:t>
            </a:r>
          </a:p>
          <a:p>
            <a:pPr lvl="1"/>
            <a:r>
              <a:rPr lang="en-US" sz="2400" dirty="0" smtClean="0"/>
              <a:t>Chlorine can react with methane (CH4) to form hydrochloric acid (</a:t>
            </a:r>
            <a:r>
              <a:rPr lang="en-US" sz="2400" dirty="0" err="1" smtClean="0"/>
              <a:t>HCl</a:t>
            </a:r>
            <a:r>
              <a:rPr lang="en-US" sz="2400" dirty="0" smtClean="0"/>
              <a:t>) that sinks into the troposphere and rains out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2038755" y="2648356"/>
            <a:ext cx="5601512" cy="1219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Ozone Depletion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704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parc-climate.org/fileadmin/customer/2_About/Themes_IMG/theme1_Figure1_for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6248400" cy="59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2038755" y="2648356"/>
            <a:ext cx="5601512" cy="1219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Ozone Depletion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433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48174" y="2867375"/>
            <a:ext cx="4991911" cy="108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Antarctic Ozone Depletion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7086600" cy="5715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Antarctic ozone hole was first reported in 1985 by the British Antarctic Survey</a:t>
            </a:r>
          </a:p>
          <a:p>
            <a:endParaRPr lang="en-US" sz="2400" dirty="0"/>
          </a:p>
          <a:p>
            <a:r>
              <a:rPr lang="en-US" sz="2400" dirty="0" smtClean="0"/>
              <a:t>The thickness of the ozone layer has continued to decrease in the  Antarctic since 1985 creating the ozone hole during the Southern </a:t>
            </a:r>
            <a:r>
              <a:rPr lang="en-US" sz="2400" dirty="0"/>
              <a:t>H</a:t>
            </a:r>
            <a:r>
              <a:rPr lang="en-US" sz="2400" dirty="0" smtClean="0"/>
              <a:t>emisphere spring season in October each year</a:t>
            </a:r>
          </a:p>
          <a:p>
            <a:endParaRPr lang="en-US" sz="2400" dirty="0" smtClean="0"/>
          </a:p>
          <a:p>
            <a:r>
              <a:rPr lang="en-US" sz="2400" dirty="0" smtClean="0"/>
              <a:t>The size of the ozone hole continued to increase until the beginning of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 and has fluctuated in size since then</a:t>
            </a:r>
          </a:p>
          <a:p>
            <a:endParaRPr lang="en-US" sz="2400" dirty="0"/>
          </a:p>
          <a:p>
            <a:r>
              <a:rPr lang="en-US" sz="2400" dirty="0" smtClean="0"/>
              <a:t>Due to programs to remove CFC emissions recovery of the ozone layer should begin now but will not see significant progress until 2050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8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oer.justice.tas.gov.au/2009/image/1407/atm/id1407-o-OzoneHole79-08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6477000" cy="57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648174" y="2867375"/>
            <a:ext cx="4991911" cy="108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Antarctic Ozone Depletion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453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800600" cy="5451348"/>
          </a:xfrm>
        </p:spPr>
        <p:txBody>
          <a:bodyPr>
            <a:noAutofit/>
          </a:bodyPr>
          <a:lstStyle/>
          <a:p>
            <a:r>
              <a:rPr lang="en-US" sz="2400" dirty="0" smtClean="0"/>
              <a:t>Polar stratospheric clouds are thick clouds that form during the polar winter in the lower stratosphere (12 miles above the surface)</a:t>
            </a:r>
          </a:p>
          <a:p>
            <a:endParaRPr lang="en-US" sz="2400" dirty="0"/>
          </a:p>
          <a:p>
            <a:r>
              <a:rPr lang="en-US" sz="2400" dirty="0" smtClean="0"/>
              <a:t>Formed by a lack of sunlight and isolation of the Antarctic air mass (polar vortex) from other global atmospheric circulation</a:t>
            </a:r>
          </a:p>
          <a:p>
            <a:endParaRPr lang="en-US" sz="2400" dirty="0"/>
          </a:p>
          <a:p>
            <a:r>
              <a:rPr lang="en-US" sz="2400" dirty="0" smtClean="0"/>
              <a:t>Require cold temperatures (-108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F) that can freeze sulfuric acid particles to act as condensation nuclei for nitric acid (HNO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4338" name="Picture 2" descr="http://scini2009.mlml.calstate.edu/wp-content/uploads/2009/08/193_19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1" y="3657600"/>
            <a:ext cx="3683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dn.zmescience.com/wp-content/uploads/2009/04/nacre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9" y="304800"/>
            <a:ext cx="3569224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7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85800"/>
            <a:ext cx="6858000" cy="541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With the formation of polar stratospheric clouds nitrogen oxides are trapped in the lower stratosphere as nitric acid reducing sinks for chlorine molecules</a:t>
            </a:r>
          </a:p>
          <a:p>
            <a:endParaRPr lang="en-US" sz="2400" dirty="0"/>
          </a:p>
          <a:p>
            <a:r>
              <a:rPr lang="en-US" sz="2400" dirty="0"/>
              <a:t>Nitric acid can form from the reaction </a:t>
            </a:r>
          </a:p>
          <a:p>
            <a:pPr lvl="1"/>
            <a:r>
              <a:rPr lang="en-US" sz="2400" dirty="0" err="1"/>
              <a:t>HCl</a:t>
            </a:r>
            <a:r>
              <a:rPr lang="en-US" sz="2400" dirty="0"/>
              <a:t> + ClONO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Cl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 + HNO</a:t>
            </a:r>
            <a:r>
              <a:rPr lang="en-US" sz="2400" baseline="-25000" dirty="0">
                <a:sym typeface="Wingdings" panose="05000000000000000000" pitchFamily="2" charset="2"/>
              </a:rPr>
              <a:t>3</a:t>
            </a:r>
            <a:endParaRPr lang="en-US" sz="2400" baseline="-25000" dirty="0"/>
          </a:p>
          <a:p>
            <a:endParaRPr lang="en-US" sz="2400" dirty="0" smtClean="0"/>
          </a:p>
          <a:p>
            <a:r>
              <a:rPr lang="en-US" sz="2400" dirty="0" smtClean="0"/>
              <a:t>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present as the sun returns in the spring reacts to deplete ozone in higher levels than normal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Higher levels of polar stratospheric clouds mean lower amounts of stratospheric ozone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1648174" y="2867375"/>
            <a:ext cx="4991911" cy="108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Antarctic Ozone Depletion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9070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685800"/>
            <a:ext cx="6096000" cy="52989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Similar issues arise in the Arctic but at lower levels due to warmer temperatures from Northern Hemisphere landmasses</a:t>
            </a:r>
          </a:p>
          <a:p>
            <a:endParaRPr lang="en-US" sz="2400" dirty="0"/>
          </a:p>
          <a:p>
            <a:r>
              <a:rPr lang="en-US" sz="2400" dirty="0" smtClean="0"/>
              <a:t>Strong polar vortex events around the North Pole can cause ozone losses of 30-40%</a:t>
            </a:r>
          </a:p>
          <a:p>
            <a:endParaRPr lang="en-US" sz="2400" dirty="0"/>
          </a:p>
          <a:p>
            <a:r>
              <a:rPr lang="en-US" sz="2400" dirty="0" smtClean="0"/>
              <a:t>As the northern polar vortex weakens it can shift ozone deficient air south toward populated regions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1648174" y="2867375"/>
            <a:ext cx="4991911" cy="1085962"/>
          </a:xfrm>
        </p:spPr>
        <p:txBody>
          <a:bodyPr>
            <a:noAutofit/>
          </a:bodyPr>
          <a:lstStyle/>
          <a:p>
            <a:r>
              <a:rPr lang="en-US" sz="4800" dirty="0" smtClean="0"/>
              <a:t>Antarctic Ozone Depletion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959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heozonehole.com/images/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76232"/>
            <a:ext cx="4724400" cy="38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coyotegulch.files.wordpress.com/2014/01/polarvortexviacolumbiaun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0171"/>
            <a:ext cx="3848100" cy="40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2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14874" y="2981675"/>
            <a:ext cx="5220511" cy="781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Ozone Properties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23310"/>
            <a:ext cx="7086600" cy="34030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Ozone (O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r>
              <a:rPr lang="en-US" sz="2400" dirty="0" smtClean="0"/>
              <a:t> is a triatomic form of oxygen found mostly in the lower half of the atmosphere</a:t>
            </a:r>
          </a:p>
          <a:p>
            <a:pPr lvl="1"/>
            <a:r>
              <a:rPr lang="en-US" sz="2400" dirty="0" smtClean="0"/>
              <a:t>Highly reactive strong oxidant</a:t>
            </a:r>
          </a:p>
          <a:p>
            <a:pPr lvl="1"/>
            <a:r>
              <a:rPr lang="en-US" sz="2400" dirty="0" smtClean="0"/>
              <a:t>Tropospheric pollutant produced by photochemical reactions</a:t>
            </a:r>
          </a:p>
          <a:p>
            <a:pPr lvl="1"/>
            <a:r>
              <a:rPr lang="en-US" sz="2400" dirty="0" smtClean="0"/>
              <a:t>Found largely in the stratosphere (90%) at peak concentrations of 400ppb</a:t>
            </a:r>
            <a:endParaRPr lang="en-US" sz="2400" dirty="0"/>
          </a:p>
        </p:txBody>
      </p:sp>
      <p:pic>
        <p:nvPicPr>
          <p:cNvPr id="1026" name="Picture 2" descr="http://ozonedepletiontheory.info/Images/Brewer-Dobson-circul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9475"/>
            <a:ext cx="3962400" cy="29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sunysuffolk.edu/mandias/global_warming/images/ozone_atmosphe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505200"/>
            <a:ext cx="3210371" cy="297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5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04919" y="2771719"/>
            <a:ext cx="5105400" cy="1238362"/>
          </a:xfrm>
        </p:spPr>
        <p:txBody>
          <a:bodyPr/>
          <a:lstStyle/>
          <a:p>
            <a:r>
              <a:rPr lang="en-US" dirty="0" smtClean="0"/>
              <a:t>Tropical and Mid-latitude Ozone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609600"/>
            <a:ext cx="6095999" cy="39364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the highest rates of ozone depletion occur in polar regions there have been decreases in stratospheric ozone across the globe</a:t>
            </a:r>
          </a:p>
          <a:p>
            <a:endParaRPr lang="en-US" sz="2400" dirty="0"/>
          </a:p>
          <a:p>
            <a:r>
              <a:rPr lang="en-US" sz="2400" dirty="0" smtClean="0"/>
              <a:t>The same ice particles that form polar stratospheric clouds can occur in rare events in the tropics and mid-latitudes due to sulfuric aerosols produced from volcanic eruptions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380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19654" y="2610255"/>
            <a:ext cx="5144310" cy="16002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Environmental Effects of Ozone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685800"/>
            <a:ext cx="63246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Based on emissions like CFCs that have high residence times in the lower atmosphere, ozone depletion is expected to continue for years in the future</a:t>
            </a:r>
          </a:p>
          <a:p>
            <a:endParaRPr lang="en-US" sz="2400" dirty="0" smtClean="0"/>
          </a:p>
          <a:p>
            <a:r>
              <a:rPr lang="en-US" sz="2400" dirty="0" smtClean="0"/>
              <a:t>35% of CFC-12 molecules are expected to still be in the atmosphere in 2100, 15% in 2200</a:t>
            </a:r>
          </a:p>
          <a:p>
            <a:endParaRPr lang="en-US" sz="2400" dirty="0"/>
          </a:p>
          <a:p>
            <a:r>
              <a:rPr lang="en-US" sz="2400" dirty="0" smtClean="0"/>
              <a:t>Due to their use in foam insulation and refrigerants some CFCs have not yet been released into the atmosphere</a:t>
            </a:r>
          </a:p>
          <a:p>
            <a:endParaRPr lang="en-US" sz="2400" dirty="0"/>
          </a:p>
          <a:p>
            <a:r>
              <a:rPr lang="en-US" sz="2400" dirty="0" smtClean="0"/>
              <a:t>Overall, CFC molecules in the atmosphere are declining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4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275" y="0"/>
            <a:ext cx="6896100" cy="4191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Environmental Effects of Ozone:</a:t>
            </a:r>
          </a:p>
          <a:p>
            <a:r>
              <a:rPr lang="en-US" sz="2400" dirty="0" smtClean="0"/>
              <a:t>Disruption of food chains</a:t>
            </a:r>
          </a:p>
          <a:p>
            <a:r>
              <a:rPr lang="en-US" sz="2400" dirty="0" smtClean="0"/>
              <a:t>Increases in skin cancers, cataracts and suppressed immunity diseases</a:t>
            </a:r>
          </a:p>
          <a:p>
            <a:r>
              <a:rPr lang="en-US" sz="2400" dirty="0" smtClean="0"/>
              <a:t>Reduction of primary productivity in the oceans</a:t>
            </a:r>
          </a:p>
          <a:p>
            <a:r>
              <a:rPr lang="en-US" sz="2400" dirty="0" smtClean="0"/>
              <a:t>Increased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remaining  in the atmosphere</a:t>
            </a:r>
          </a:p>
          <a:p>
            <a:r>
              <a:rPr lang="en-US" sz="2400" dirty="0" smtClean="0"/>
              <a:t>Decreased agriculture production</a:t>
            </a:r>
          </a:p>
        </p:txBody>
      </p:sp>
      <p:pic>
        <p:nvPicPr>
          <p:cNvPr id="1026" name="Picture 2" descr="http://www.theozonehole.com/images/conse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67437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619654" y="2610255"/>
            <a:ext cx="5144310" cy="16002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Environmental Effects of Ozone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137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864108"/>
            <a:ext cx="6172199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the threat of UVB radiation in the troposphere forecasts are required to warn the public about the dangers of skin exposure</a:t>
            </a:r>
          </a:p>
          <a:p>
            <a:endParaRPr lang="en-US" sz="2400" dirty="0"/>
          </a:p>
          <a:p>
            <a:r>
              <a:rPr lang="en-US" sz="2400" dirty="0" smtClean="0"/>
              <a:t>A 1% decrease in ozone can lead to a 1-2% increase in UVB radiation and 2% increase in skin cancers</a:t>
            </a:r>
          </a:p>
          <a:p>
            <a:endParaRPr lang="en-US" sz="2400" dirty="0"/>
          </a:p>
          <a:p>
            <a:r>
              <a:rPr lang="en-US" sz="2400" dirty="0" smtClean="0"/>
              <a:t>The UV Index was created by the National Weather Service and EPA to rate the hazard of skin exposure to UV radiation on a scale from 1-11+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1619654" y="2610255"/>
            <a:ext cx="5144310" cy="16002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Environmental Effects of Ozone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587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585716"/>
            <a:ext cx="57150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Preventative Measures:</a:t>
            </a:r>
          </a:p>
          <a:p>
            <a:r>
              <a:rPr lang="en-US" sz="2400" dirty="0" smtClean="0"/>
              <a:t>Limit exposure to sunlight</a:t>
            </a:r>
          </a:p>
          <a:p>
            <a:r>
              <a:rPr lang="en-US" sz="2400" dirty="0" smtClean="0"/>
              <a:t>Wear sunscreen with SPF 30 or above</a:t>
            </a:r>
          </a:p>
          <a:p>
            <a:r>
              <a:rPr lang="en-US" sz="2400" dirty="0" smtClean="0"/>
              <a:t>Wear UV protective sunglasses</a:t>
            </a:r>
          </a:p>
          <a:p>
            <a:r>
              <a:rPr lang="en-US" sz="2400" dirty="0" smtClean="0"/>
              <a:t>Avoid tanning salons and sunlamps</a:t>
            </a:r>
            <a:endParaRPr lang="en-US" sz="2400" dirty="0"/>
          </a:p>
        </p:txBody>
      </p:sp>
      <p:pic>
        <p:nvPicPr>
          <p:cNvPr id="2050" name="Picture 2" descr="http://www.ssdermandlaser.com/wp-content/uploads/2014/07/UV-index-chart-July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4953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619654" y="2610255"/>
            <a:ext cx="5144310" cy="16002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Environmental Effects of Ozone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571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91074" y="2829275"/>
            <a:ext cx="5296711" cy="100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Management Issues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Until the 1980’s there was a lot of debate about whether ozone depletion was a natural process or human-induced problem</a:t>
            </a:r>
          </a:p>
          <a:p>
            <a:endParaRPr lang="en-US" sz="2400" dirty="0"/>
          </a:p>
          <a:p>
            <a:r>
              <a:rPr lang="en-US" sz="2400" dirty="0" smtClean="0"/>
              <a:t>The discovery of CFCs as an ozone depleting substance provided proof that the ozone issue was human induced and possibly </a:t>
            </a:r>
            <a:r>
              <a:rPr lang="en-US" sz="2400" dirty="0" err="1" smtClean="0"/>
              <a:t>reversable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After the 1985 British Antarctic Survey report by Molina and Rowland world governments began to take a stand against CFC and other chemical emissions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12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0" y="864108"/>
            <a:ext cx="5784849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Montreal Protocol</a:t>
            </a:r>
          </a:p>
          <a:p>
            <a:r>
              <a:rPr lang="en-US" sz="2400" dirty="0" smtClean="0"/>
              <a:t>International agreement signed in 1987  to reduce CFC emissions that cause ozone depletion</a:t>
            </a:r>
          </a:p>
          <a:p>
            <a:r>
              <a:rPr lang="en-US" sz="2400" dirty="0" smtClean="0"/>
              <a:t>Originally signed by 27 countries then ratified by 119 additional countries</a:t>
            </a:r>
          </a:p>
          <a:p>
            <a:r>
              <a:rPr lang="en-US" sz="2400" dirty="0" smtClean="0"/>
              <a:t>Called for a 50% reduction of 1986 emissions</a:t>
            </a:r>
          </a:p>
          <a:p>
            <a:r>
              <a:rPr lang="en-US" sz="2400" dirty="0" smtClean="0"/>
              <a:t>Required an eventual ban by 1995 of all CFC emissions (2005 for developing nations)</a:t>
            </a:r>
          </a:p>
          <a:p>
            <a:r>
              <a:rPr lang="en-US" sz="2400" dirty="0" smtClean="0"/>
              <a:t>Amendments in London (1990) and Copenhagen (1992) have continued to restrict chemical production and emissions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1991074" y="2829275"/>
            <a:ext cx="5296711" cy="100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Management Issues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798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864108"/>
            <a:ext cx="6019799" cy="1802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Collection and Reuse of CFCs</a:t>
            </a:r>
          </a:p>
          <a:p>
            <a:r>
              <a:rPr lang="en-US" sz="2400" dirty="0" smtClean="0"/>
              <a:t>Collection of foam insulation and refrigerants containing CFCs to remove CFCs and reapply them</a:t>
            </a:r>
            <a:endParaRPr lang="en-US" sz="2400" dirty="0"/>
          </a:p>
        </p:txBody>
      </p:sp>
      <p:pic>
        <p:nvPicPr>
          <p:cNvPr id="3074" name="Picture 2" descr="http://www3.epa.gov/ozone/title6/608/disposal/images/fridge_compon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4905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991074" y="2829275"/>
            <a:ext cx="5296711" cy="100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Management Issues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3630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864108"/>
            <a:ext cx="6172199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Substitutes for CFCs</a:t>
            </a:r>
          </a:p>
          <a:p>
            <a:r>
              <a:rPr lang="en-US" sz="2400" dirty="0" smtClean="0"/>
              <a:t>Hydrofluorocarbons (HFCs)</a:t>
            </a:r>
          </a:p>
          <a:p>
            <a:pPr lvl="1"/>
            <a:r>
              <a:rPr lang="en-US" sz="2400" dirty="0" smtClean="0"/>
              <a:t>Do not contain chlorine </a:t>
            </a:r>
          </a:p>
          <a:p>
            <a:pPr lvl="1"/>
            <a:r>
              <a:rPr lang="en-US" sz="2400" dirty="0" smtClean="0"/>
              <a:t>Do contain fluorine which is less effective at depleting ozone</a:t>
            </a:r>
          </a:p>
          <a:p>
            <a:pPr lvl="1"/>
            <a:endParaRPr lang="en-US" sz="2400" dirty="0" smtClean="0"/>
          </a:p>
          <a:p>
            <a:r>
              <a:rPr lang="en-US" sz="2400" dirty="0" err="1" smtClean="0"/>
              <a:t>Hydrochlorofluorocarbons</a:t>
            </a:r>
            <a:r>
              <a:rPr lang="en-US" sz="2400" dirty="0" smtClean="0"/>
              <a:t> (HCFCs)</a:t>
            </a:r>
          </a:p>
          <a:p>
            <a:pPr lvl="1"/>
            <a:r>
              <a:rPr lang="en-US" sz="2400" dirty="0" smtClean="0"/>
              <a:t>Contain a hydrogen in place of chlorine</a:t>
            </a:r>
          </a:p>
          <a:p>
            <a:pPr lvl="1"/>
            <a:r>
              <a:rPr lang="en-US" sz="2400" dirty="0" smtClean="0"/>
              <a:t>Broken down in the lower atmosphere</a:t>
            </a:r>
          </a:p>
          <a:p>
            <a:pPr lvl="1"/>
            <a:r>
              <a:rPr lang="en-US" sz="2400" dirty="0" smtClean="0"/>
              <a:t>To be phased out by 2030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Helium</a:t>
            </a:r>
          </a:p>
          <a:p>
            <a:pPr lvl="1"/>
            <a:r>
              <a:rPr lang="en-US" sz="2400" dirty="0" smtClean="0"/>
              <a:t>Limited in supply</a:t>
            </a:r>
          </a:p>
          <a:p>
            <a:pPr lvl="1"/>
            <a:r>
              <a:rPr lang="en-US" sz="2400" dirty="0" smtClean="0"/>
              <a:t>Too expensive for home refrigeration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1991074" y="2829275"/>
            <a:ext cx="5296711" cy="100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Management Issues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3414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609600"/>
            <a:ext cx="601979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Substitutes for CFCs</a:t>
            </a:r>
          </a:p>
          <a:p>
            <a:r>
              <a:rPr lang="en-US" sz="2400" dirty="0" smtClean="0"/>
              <a:t>Hydrocarbon propane</a:t>
            </a:r>
          </a:p>
          <a:p>
            <a:pPr lvl="1"/>
            <a:r>
              <a:rPr lang="en-US" sz="2400" dirty="0" smtClean="0"/>
              <a:t>Inexpensive</a:t>
            </a:r>
          </a:p>
          <a:p>
            <a:pPr lvl="1"/>
            <a:r>
              <a:rPr lang="en-US" sz="2400" dirty="0" smtClean="0"/>
              <a:t>Easily liquefied for storage in containers</a:t>
            </a:r>
          </a:p>
          <a:p>
            <a:pPr lvl="1"/>
            <a:r>
              <a:rPr lang="en-US" sz="2400" dirty="0" smtClean="0"/>
              <a:t>Potential explosive</a:t>
            </a:r>
          </a:p>
          <a:p>
            <a:pPr lvl="1"/>
            <a:r>
              <a:rPr lang="en-US" sz="2400" dirty="0" smtClean="0"/>
              <a:t>Not owned by the manufacturers of CFCs and therefore not promoted as a substitute in the industry</a:t>
            </a:r>
          </a:p>
          <a:p>
            <a:pPr lvl="1"/>
            <a:r>
              <a:rPr lang="en-US" sz="2400" dirty="0" smtClean="0"/>
              <a:t>Still being researched for viability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1991074" y="2829275"/>
            <a:ext cx="5296711" cy="100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Management Issues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88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6492"/>
            <a:ext cx="7543800" cy="40126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Stratospheric ozone acts as a shield against ultraviolet radiation entering the atmosphere</a:t>
            </a:r>
          </a:p>
          <a:p>
            <a:endParaRPr lang="en-US" sz="2400" dirty="0"/>
          </a:p>
          <a:p>
            <a:r>
              <a:rPr lang="en-US" sz="2400" dirty="0" smtClean="0"/>
              <a:t>Ultraviolet radiation emitted by the sun has a higher frequency and shorter wavelengths than visible light </a:t>
            </a:r>
          </a:p>
          <a:p>
            <a:endParaRPr lang="en-US" sz="2400" dirty="0"/>
          </a:p>
          <a:p>
            <a:r>
              <a:rPr lang="en-US" sz="2400" dirty="0" smtClean="0"/>
              <a:t>The shorter the wavelength, the more energetic the radiation making it more hazardous to life</a:t>
            </a:r>
            <a:endParaRPr lang="en-US" sz="2400" dirty="0"/>
          </a:p>
        </p:txBody>
      </p:sp>
      <p:pic>
        <p:nvPicPr>
          <p:cNvPr id="2050" name="Picture 2" descr="http://imagine.gsfc.nasa.gov/Images/science/EM_spectrum_compare_level1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3962400"/>
            <a:ext cx="71437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914874" y="2981675"/>
            <a:ext cx="5220511" cy="781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Ozone Properties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4253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762000"/>
            <a:ext cx="6019799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Concentrations of CFCs in the stratosphere are currently declining</a:t>
            </a:r>
          </a:p>
          <a:p>
            <a:endParaRPr lang="en-US" sz="2400" dirty="0" smtClean="0"/>
          </a:p>
          <a:p>
            <a:r>
              <a:rPr lang="en-US" sz="2400" dirty="0" smtClean="0"/>
              <a:t>We are in a gradual recovery process  that should improve as CFCs are removed in the atmosphere</a:t>
            </a:r>
          </a:p>
          <a:p>
            <a:endParaRPr lang="en-US" sz="2400" dirty="0" smtClean="0"/>
          </a:p>
          <a:p>
            <a:r>
              <a:rPr lang="en-US" sz="2400" dirty="0" smtClean="0"/>
              <a:t>Until ozone levels increase we will have to adapt to higher levels of UVB radiation</a:t>
            </a:r>
          </a:p>
          <a:p>
            <a:endParaRPr lang="en-US" sz="2400" dirty="0" smtClean="0"/>
          </a:p>
          <a:p>
            <a:r>
              <a:rPr lang="en-US" sz="2400" dirty="0" smtClean="0"/>
              <a:t>Continued monitoring and reduction of ozone depleting chemicals will be required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1991074" y="2829275"/>
            <a:ext cx="5296711" cy="100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Management Issues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260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33400"/>
            <a:ext cx="6248399" cy="363169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Ultraviolet C (UVC)</a:t>
            </a:r>
          </a:p>
          <a:p>
            <a:pPr lvl="1"/>
            <a:r>
              <a:rPr lang="en-US" sz="2400" dirty="0" smtClean="0"/>
              <a:t>Shortest wavelength</a:t>
            </a:r>
          </a:p>
          <a:p>
            <a:pPr lvl="1"/>
            <a:r>
              <a:rPr lang="en-US" sz="2400" dirty="0" smtClean="0"/>
              <a:t>Energetic enough to break down 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through </a:t>
            </a:r>
            <a:r>
              <a:rPr lang="en-US" sz="2400" dirty="0" err="1" smtClean="0"/>
              <a:t>photodissociation</a:t>
            </a:r>
            <a:r>
              <a:rPr lang="en-US" sz="2400" dirty="0" smtClean="0"/>
              <a:t> then recombine to form ozone again</a:t>
            </a:r>
          </a:p>
          <a:p>
            <a:pPr lvl="1"/>
            <a:r>
              <a:rPr lang="en-US" sz="2400" dirty="0" smtClean="0"/>
              <a:t>Chemical reactions that break down and form ozone release heat</a:t>
            </a:r>
          </a:p>
          <a:p>
            <a:pPr lvl="1"/>
            <a:r>
              <a:rPr lang="en-US" sz="2400" dirty="0" smtClean="0"/>
              <a:t>Completely absorbed  by the ozone layer </a:t>
            </a:r>
            <a:endParaRPr lang="en-US" sz="2400" dirty="0"/>
          </a:p>
        </p:txBody>
      </p:sp>
      <p:pic>
        <p:nvPicPr>
          <p:cNvPr id="3074" name="Picture 2" descr="http://resources.yesican-science.ca/trek/scisat/final/images/trans_ozone_mak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2" y="3810000"/>
            <a:ext cx="5029200" cy="26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914874" y="2981675"/>
            <a:ext cx="5220511" cy="781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Ozone Properties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119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59004"/>
            <a:ext cx="6172200" cy="3581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Ultraviolet B (UVB)</a:t>
            </a:r>
          </a:p>
          <a:p>
            <a:pPr lvl="1"/>
            <a:r>
              <a:rPr lang="en-US" sz="2400" dirty="0" smtClean="0"/>
              <a:t>Similar in properties to UVC</a:t>
            </a:r>
          </a:p>
          <a:p>
            <a:pPr lvl="1"/>
            <a:r>
              <a:rPr lang="en-US" sz="2400" dirty="0" smtClean="0"/>
              <a:t>Mostly absorbed by the ozone layer</a:t>
            </a:r>
          </a:p>
          <a:p>
            <a:pPr lvl="1"/>
            <a:r>
              <a:rPr lang="en-US" sz="2400" dirty="0" smtClean="0"/>
              <a:t>Only absorbed by ozone</a:t>
            </a:r>
          </a:p>
          <a:p>
            <a:pPr lvl="1"/>
            <a:r>
              <a:rPr lang="en-US" sz="2400" dirty="0" smtClean="0"/>
              <a:t>Biggest concern from ozone depletion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Ultraviolet A (UVA)</a:t>
            </a:r>
          </a:p>
          <a:p>
            <a:pPr lvl="1"/>
            <a:r>
              <a:rPr lang="en-US" sz="2400" dirty="0" smtClean="0"/>
              <a:t>Longest wavelength</a:t>
            </a:r>
          </a:p>
          <a:p>
            <a:pPr lvl="1"/>
            <a:r>
              <a:rPr lang="en-US" sz="2400" dirty="0" smtClean="0"/>
              <a:t>Not affected by stratospheric ozone</a:t>
            </a:r>
            <a:endParaRPr lang="en-US" sz="2400" dirty="0"/>
          </a:p>
        </p:txBody>
      </p:sp>
      <p:pic>
        <p:nvPicPr>
          <p:cNvPr id="4098" name="Picture 2" descr="https://upload.wikimedia.org/wikipedia/commons/thumb/c/cb/Ozone_altitude_UV_graph.svg/2000px-Ozone_altitude_UV_grap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4002116" cy="30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1914874" y="2981675"/>
            <a:ext cx="5220511" cy="781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Ozone Properties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410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76775" y="2867375"/>
            <a:ext cx="5296712" cy="108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Measurement of Ozone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086600" cy="541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First measured in the 1920’s using the Dobson ultraviolet spectrometer</a:t>
            </a:r>
          </a:p>
          <a:p>
            <a:endParaRPr lang="en-US" sz="2400" dirty="0"/>
          </a:p>
          <a:p>
            <a:r>
              <a:rPr lang="en-US" sz="2400" dirty="0" smtClean="0"/>
              <a:t>British Antarctic Survey began measuring ozone in Antarctica in 1957</a:t>
            </a:r>
          </a:p>
          <a:p>
            <a:endParaRPr lang="en-US" sz="2400" dirty="0" smtClean="0"/>
          </a:p>
          <a:p>
            <a:r>
              <a:rPr lang="en-US" sz="2400" dirty="0" smtClean="0"/>
              <a:t>Satellite measurements began in the 1970’s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30 locations have made ozone measurements for over 30 years (mostly mid-latitudes)</a:t>
            </a:r>
          </a:p>
          <a:p>
            <a:endParaRPr lang="en-US" sz="2400" dirty="0" smtClean="0"/>
          </a:p>
          <a:p>
            <a:r>
              <a:rPr lang="en-US" sz="2400" dirty="0" smtClean="0"/>
              <a:t>Measurements are made in Dobson units (DU) which are equivalent to 1ppb of ozone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89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38755" y="2648356"/>
            <a:ext cx="5601512" cy="1219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Ozone Depletion</a:t>
            </a:r>
            <a:endParaRPr lang="en-US" sz="4400" dirty="0"/>
          </a:p>
        </p:txBody>
      </p:sp>
      <p:pic>
        <p:nvPicPr>
          <p:cNvPr id="5122" name="Picture 2" descr="http://appinsys.com/globalwarming/Ozone_files/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5669"/>
            <a:ext cx="7469898" cy="34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5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69342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Ozone depletion by chlorofluorocarbons (CFCs) was first suggested by Mario Molina and F. Sherwood Rowland in 1974</a:t>
            </a:r>
          </a:p>
          <a:p>
            <a:endParaRPr lang="en-US" sz="2400" dirty="0" smtClean="0"/>
          </a:p>
          <a:p>
            <a:r>
              <a:rPr lang="en-US" sz="2400" dirty="0" smtClean="0"/>
              <a:t>Molina and Rowland Hypothesis:</a:t>
            </a:r>
          </a:p>
          <a:p>
            <a:pPr lvl="1"/>
            <a:r>
              <a:rPr lang="en-US" sz="2400" dirty="0" smtClean="0"/>
              <a:t>CFCs in the lower atmosphere are stable and have a high residence time (~100 years) </a:t>
            </a:r>
          </a:p>
          <a:p>
            <a:pPr lvl="1"/>
            <a:r>
              <a:rPr lang="en-US" sz="2400" dirty="0" smtClean="0"/>
              <a:t>CFCs that reach the stratosphere react with ultraviolet radiation and release highly reactive chlorine atoms</a:t>
            </a:r>
          </a:p>
          <a:p>
            <a:pPr lvl="1"/>
            <a:r>
              <a:rPr lang="en-US" sz="2400" dirty="0" smtClean="0"/>
              <a:t>Chlorine causes ozone to break apart</a:t>
            </a:r>
          </a:p>
          <a:p>
            <a:pPr lvl="1"/>
            <a:r>
              <a:rPr lang="en-US" sz="2400" dirty="0" smtClean="0"/>
              <a:t>Ozone depletion causes increases in UVB rays in the troposphere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2038755" y="2648356"/>
            <a:ext cx="5601512" cy="1219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Ozone Depletion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758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14400"/>
            <a:ext cx="6019800" cy="512064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Emissions of chemicals destroy stratospheric ozone by approximately 1.5 million metric tons per year (CFC’s = 60% of emissions)</a:t>
            </a:r>
          </a:p>
          <a:p>
            <a:endParaRPr lang="en-US" sz="2400" dirty="0"/>
          </a:p>
          <a:p>
            <a:r>
              <a:rPr lang="en-US" sz="2400" dirty="0" smtClean="0"/>
              <a:t>CFCs as aerosol propellants were banned by the Montreal protocol in 1970 but are still in use as refrigerants</a:t>
            </a:r>
          </a:p>
          <a:p>
            <a:endParaRPr lang="en-US" sz="2400" dirty="0"/>
          </a:p>
          <a:p>
            <a:r>
              <a:rPr lang="en-US" sz="2400" dirty="0" smtClean="0"/>
              <a:t>Any chemicals that include chlorine or bromine like elements can be involved in ozone depletion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2038755" y="2648356"/>
            <a:ext cx="5601512" cy="1219199"/>
          </a:xfrm>
        </p:spPr>
        <p:txBody>
          <a:bodyPr>
            <a:noAutofit/>
          </a:bodyPr>
          <a:lstStyle/>
          <a:p>
            <a:r>
              <a:rPr lang="en-US" sz="4400" dirty="0" smtClean="0"/>
              <a:t>Ozone Depletion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992748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6F1719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1411</Words>
  <Application>Microsoft Office PowerPoint</Application>
  <PresentationFormat>On-screen Show (4:3)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Corbel</vt:lpstr>
      <vt:lpstr>Wingdings</vt:lpstr>
      <vt:lpstr>Wingdings 2</vt:lpstr>
      <vt:lpstr>Frame</vt:lpstr>
      <vt:lpstr>AP Environmental Science</vt:lpstr>
      <vt:lpstr>Ozone Properties</vt:lpstr>
      <vt:lpstr>Ozone Properties</vt:lpstr>
      <vt:lpstr>Ozone Properties</vt:lpstr>
      <vt:lpstr>Ozone Properties</vt:lpstr>
      <vt:lpstr>Measurement of Ozone</vt:lpstr>
      <vt:lpstr>Ozone Depletion</vt:lpstr>
      <vt:lpstr>Ozone Depletion</vt:lpstr>
      <vt:lpstr>Ozone Depletion</vt:lpstr>
      <vt:lpstr>Ozone Depletion</vt:lpstr>
      <vt:lpstr>Ozone Depletion</vt:lpstr>
      <vt:lpstr>Ozone Depletion</vt:lpstr>
      <vt:lpstr>Ozone Depletion</vt:lpstr>
      <vt:lpstr>Antarctic Ozone Depletion</vt:lpstr>
      <vt:lpstr>Antarctic Ozone Depletion</vt:lpstr>
      <vt:lpstr>PowerPoint Presentation</vt:lpstr>
      <vt:lpstr>Antarctic Ozone Depletion</vt:lpstr>
      <vt:lpstr>Antarctic Ozone Depletion</vt:lpstr>
      <vt:lpstr>PowerPoint Presentation</vt:lpstr>
      <vt:lpstr>Tropical and Mid-latitude Ozone Depletion</vt:lpstr>
      <vt:lpstr>Environmental Effects of Ozone</vt:lpstr>
      <vt:lpstr>Environmental Effects of Ozone</vt:lpstr>
      <vt:lpstr>Environmental Effects of Ozone</vt:lpstr>
      <vt:lpstr>Environmental Effects of Ozone</vt:lpstr>
      <vt:lpstr>Management Issues</vt:lpstr>
      <vt:lpstr>Management Issues</vt:lpstr>
      <vt:lpstr>Management Issues</vt:lpstr>
      <vt:lpstr>Management Issues</vt:lpstr>
      <vt:lpstr>Management Issues</vt:lpstr>
      <vt:lpstr>Management Issues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Environmental Science</dc:title>
  <dc:creator>James Lamberth</dc:creator>
  <cp:lastModifiedBy>Leslie Lambert</cp:lastModifiedBy>
  <cp:revision>28</cp:revision>
  <dcterms:created xsi:type="dcterms:W3CDTF">2015-11-16T01:55:20Z</dcterms:created>
  <dcterms:modified xsi:type="dcterms:W3CDTF">2018-03-16T18:23:52Z</dcterms:modified>
</cp:coreProperties>
</file>