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83"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3" d="100"/>
          <a:sy n="43" d="100"/>
        </p:scale>
        <p:origin x="168"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57024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464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618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8066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9681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4265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35887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5072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97923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40472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8A87A34-81AB-432B-8DAE-1953F412C126}" type="datetimeFigureOut">
              <a:rPr lang="en-US" smtClean="0"/>
              <a:t>3/16/2018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5017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8A87A34-81AB-432B-8DAE-1953F412C126}" type="datetimeFigureOut">
              <a:rPr lang="en-US" smtClean="0"/>
              <a:pPr/>
              <a:t>3/16/2018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48379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3ojaDMadZXU"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 Environmental Science</a:t>
            </a:r>
            <a:endParaRPr lang="en-US" dirty="0"/>
          </a:p>
        </p:txBody>
      </p:sp>
      <p:sp>
        <p:nvSpPr>
          <p:cNvPr id="3" name="Subtitle 2"/>
          <p:cNvSpPr>
            <a:spLocks noGrp="1"/>
          </p:cNvSpPr>
          <p:nvPr>
            <p:ph type="subTitle" idx="1"/>
          </p:nvPr>
        </p:nvSpPr>
        <p:spPr/>
        <p:txBody>
          <a:bodyPr/>
          <a:lstStyle/>
          <a:p>
            <a:r>
              <a:rPr lang="en-US" dirty="0" smtClean="0"/>
              <a:t>Atmosphere, Climate and Global Warming (</a:t>
            </a:r>
            <a:r>
              <a:rPr lang="en-US" smtClean="0"/>
              <a:t>Chapter </a:t>
            </a:r>
            <a:r>
              <a:rPr lang="en-US" smtClean="0"/>
              <a:t>15</a:t>
            </a:r>
            <a:r>
              <a:rPr lang="en-US" smtClean="0"/>
              <a:t>)</a:t>
            </a:r>
            <a:endParaRPr lang="en-US" dirty="0"/>
          </a:p>
        </p:txBody>
      </p:sp>
    </p:spTree>
    <p:extLst>
      <p:ext uri="{BB962C8B-B14F-4D97-AF65-F5344CB8AC3E}">
        <p14:creationId xmlns:p14="http://schemas.microsoft.com/office/powerpoint/2010/main" val="30253053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9445" y="444383"/>
            <a:ext cx="7315200" cy="5120640"/>
          </a:xfrm>
        </p:spPr>
        <p:txBody>
          <a:bodyPr>
            <a:normAutofit lnSpcReduction="10000"/>
          </a:bodyPr>
          <a:lstStyle/>
          <a:p>
            <a:pPr marL="0" indent="0">
              <a:buNone/>
            </a:pPr>
            <a:r>
              <a:rPr lang="en-US" sz="2400" b="1" dirty="0" smtClean="0"/>
              <a:t>Mesosphere</a:t>
            </a:r>
          </a:p>
          <a:p>
            <a:r>
              <a:rPr lang="en-US" sz="2400" dirty="0" smtClean="0"/>
              <a:t>Extends from the </a:t>
            </a:r>
            <a:r>
              <a:rPr lang="en-US" sz="2400" dirty="0" err="1" smtClean="0"/>
              <a:t>stratopause</a:t>
            </a:r>
            <a:r>
              <a:rPr lang="en-US" sz="2400" dirty="0" smtClean="0"/>
              <a:t> at 50km to the </a:t>
            </a:r>
            <a:r>
              <a:rPr lang="en-US" sz="2400" dirty="0" err="1" smtClean="0"/>
              <a:t>mesopause</a:t>
            </a:r>
            <a:r>
              <a:rPr lang="en-US" sz="2400" dirty="0" smtClean="0"/>
              <a:t> at 80km</a:t>
            </a:r>
          </a:p>
          <a:p>
            <a:r>
              <a:rPr lang="en-US" sz="2400" dirty="0" smtClean="0"/>
              <a:t>Temperatures drop with altitude </a:t>
            </a:r>
          </a:p>
          <a:p>
            <a:r>
              <a:rPr lang="en-US" sz="2400" dirty="0" smtClean="0"/>
              <a:t>Coldest region of the atmosphere (-85</a:t>
            </a:r>
            <a:r>
              <a:rPr lang="en-US" sz="2400" baseline="30000" dirty="0" smtClean="0"/>
              <a:t>o</a:t>
            </a:r>
            <a:r>
              <a:rPr lang="en-US" sz="2400" dirty="0" smtClean="0"/>
              <a:t>C)</a:t>
            </a:r>
          </a:p>
          <a:p>
            <a:r>
              <a:rPr lang="en-US" sz="2400" dirty="0" smtClean="0"/>
              <a:t>Meteors burn up due to friction from higher densities of gases</a:t>
            </a:r>
          </a:p>
          <a:p>
            <a:r>
              <a:rPr lang="en-US" sz="2400" dirty="0" err="1" smtClean="0"/>
              <a:t>Noctilucent</a:t>
            </a:r>
            <a:r>
              <a:rPr lang="en-US" sz="2400" dirty="0" smtClean="0"/>
              <a:t> clouds can </a:t>
            </a:r>
          </a:p>
          <a:p>
            <a:pPr marL="0" indent="0">
              <a:buNone/>
            </a:pPr>
            <a:r>
              <a:rPr lang="en-US" sz="2400" dirty="0" smtClean="0"/>
              <a:t>form from trace amounts</a:t>
            </a:r>
          </a:p>
          <a:p>
            <a:pPr marL="0" indent="0">
              <a:buNone/>
            </a:pPr>
            <a:r>
              <a:rPr lang="en-US" sz="2400" dirty="0" smtClean="0"/>
              <a:t>of water vapor that </a:t>
            </a:r>
          </a:p>
          <a:p>
            <a:pPr marL="0" indent="0">
              <a:buNone/>
            </a:pPr>
            <a:r>
              <a:rPr lang="en-US" sz="2400" dirty="0" smtClean="0"/>
              <a:t>condenses with the cold</a:t>
            </a:r>
          </a:p>
          <a:p>
            <a:pPr marL="0" indent="0">
              <a:buNone/>
            </a:pPr>
            <a:r>
              <a:rPr lang="en-US" sz="2400" dirty="0" smtClean="0"/>
              <a:t> temperatures</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3074" name="Picture 2" descr="http://clccharter.org/freddy1/weather/atmosphere/138825-a-meteor-show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1089" y="3256758"/>
            <a:ext cx="4731219" cy="291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787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4435" y="792939"/>
            <a:ext cx="5148565" cy="5120640"/>
          </a:xfrm>
        </p:spPr>
        <p:txBody>
          <a:bodyPr/>
          <a:lstStyle/>
          <a:p>
            <a:pPr marL="0" indent="0">
              <a:buNone/>
            </a:pPr>
            <a:r>
              <a:rPr lang="en-US" sz="2400" b="1" dirty="0" smtClean="0"/>
              <a:t>Stratosphere</a:t>
            </a:r>
          </a:p>
          <a:p>
            <a:r>
              <a:rPr lang="en-US" sz="2400" dirty="0" smtClean="0"/>
              <a:t>Extends from the </a:t>
            </a:r>
            <a:r>
              <a:rPr lang="en-US" sz="2400" dirty="0" err="1" smtClean="0"/>
              <a:t>tropopause</a:t>
            </a:r>
            <a:r>
              <a:rPr lang="en-US" sz="2400" dirty="0" smtClean="0"/>
              <a:t> at 12km to the </a:t>
            </a:r>
            <a:r>
              <a:rPr lang="en-US" sz="2400" dirty="0" err="1" smtClean="0"/>
              <a:t>stratopause</a:t>
            </a:r>
            <a:r>
              <a:rPr lang="en-US" sz="2400" dirty="0" smtClean="0"/>
              <a:t> at 50km</a:t>
            </a:r>
          </a:p>
          <a:p>
            <a:r>
              <a:rPr lang="en-US" sz="2400" dirty="0" smtClean="0"/>
              <a:t>Contains the ozone layer (15-35 km above the surface) that varies with seasons and geography</a:t>
            </a:r>
          </a:p>
          <a:p>
            <a:r>
              <a:rPr lang="en-US" sz="2400" dirty="0" smtClean="0"/>
              <a:t>Temperatures rise with altitude due to the absorption of solar radiation by the ozone layer</a:t>
            </a:r>
          </a:p>
          <a:p>
            <a:r>
              <a:rPr lang="en-US" sz="2400" dirty="0" smtClean="0"/>
              <a:t>Temperatures stabilize this layer so that there is very little air turbulence to generate weather</a:t>
            </a:r>
          </a:p>
          <a:p>
            <a:endParaRPr lang="en-US"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4098" name="Picture 2" descr="http://eoimages.gsfc.nasa.gov/images/imagerecords/84000/84382/ozone_omi_20142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3000" y="2092090"/>
            <a:ext cx="3429000" cy="317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762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465" y="624265"/>
            <a:ext cx="4720095" cy="5120640"/>
          </a:xfrm>
        </p:spPr>
        <p:txBody>
          <a:bodyPr>
            <a:normAutofit/>
          </a:bodyPr>
          <a:lstStyle/>
          <a:p>
            <a:pPr marL="0" indent="0">
              <a:buNone/>
            </a:pPr>
            <a:r>
              <a:rPr lang="en-US" sz="2400" b="1" dirty="0" smtClean="0"/>
              <a:t>Troposphere</a:t>
            </a:r>
          </a:p>
          <a:p>
            <a:r>
              <a:rPr lang="en-US" sz="2400" dirty="0" smtClean="0"/>
              <a:t>Extends from the surface to the </a:t>
            </a:r>
            <a:r>
              <a:rPr lang="en-US" sz="2400" dirty="0" err="1" smtClean="0"/>
              <a:t>tropopause</a:t>
            </a:r>
            <a:r>
              <a:rPr lang="en-US" sz="2400" dirty="0" smtClean="0"/>
              <a:t> at 12km above the surface</a:t>
            </a:r>
          </a:p>
          <a:p>
            <a:r>
              <a:rPr lang="en-US" sz="2400" dirty="0" smtClean="0"/>
              <a:t>Temperature inversion in the </a:t>
            </a:r>
            <a:r>
              <a:rPr lang="en-US" sz="2400" dirty="0" err="1" smtClean="0"/>
              <a:t>tropopause</a:t>
            </a:r>
            <a:r>
              <a:rPr lang="en-US" sz="2400" dirty="0" smtClean="0"/>
              <a:t> creates a ceiling for water vapor and weather </a:t>
            </a:r>
          </a:p>
          <a:p>
            <a:r>
              <a:rPr lang="en-US" sz="2400" dirty="0" smtClean="0"/>
              <a:t>Most heat comes from the surface so temperature decreases with altitude</a:t>
            </a:r>
          </a:p>
          <a:p>
            <a:r>
              <a:rPr lang="en-US" sz="2400" dirty="0" smtClean="0"/>
              <a:t>Contains most of the atmospheric mass and pressure</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5122" name="Picture 2" descr="http://www.srh.noaa.gov/jetstream/clouds/images/l9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5728" y="1490697"/>
            <a:ext cx="3626370" cy="3094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66349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5486" y="346126"/>
            <a:ext cx="8436626" cy="2788170"/>
          </a:xfrm>
        </p:spPr>
        <p:txBody>
          <a:bodyPr>
            <a:normAutofit/>
          </a:bodyPr>
          <a:lstStyle/>
          <a:p>
            <a:r>
              <a:rPr lang="en-US" sz="2400" dirty="0" smtClean="0"/>
              <a:t>Solar radiation is the driving force that generates weather changes in the troposphere</a:t>
            </a:r>
          </a:p>
          <a:p>
            <a:endParaRPr lang="en-US" sz="2400" dirty="0"/>
          </a:p>
          <a:p>
            <a:r>
              <a:rPr lang="en-US" sz="2400" dirty="0" smtClean="0"/>
              <a:t>Unequal solar radiation on the Earth creates places with higher temperatures and lower temperatures which forces the movement of wind and changes in water vapor</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6146" name="Picture 2" descr="http://image.slidesharecdn.com/unevendistributionofsolarenergy-130107155139-phpapp02/95/uneven-distribution-of-solar-energy-3-638.jpg?cb=135757597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7359" y="3134296"/>
            <a:ext cx="4401434" cy="330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914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7170" name="Picture 2" descr="http://www.geography.hunter.cuny.edu/~tbw/wc.notes/2.heating.earth.surface/images/incoming.soler.rad.budg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987" y="419261"/>
            <a:ext cx="6784871" cy="584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532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57701" y="792939"/>
            <a:ext cx="5934299" cy="5120640"/>
          </a:xfrm>
        </p:spPr>
        <p:txBody>
          <a:bodyPr>
            <a:noAutofit/>
          </a:bodyPr>
          <a:lstStyle/>
          <a:p>
            <a:r>
              <a:rPr lang="en-US" sz="2400" dirty="0" smtClean="0"/>
              <a:t>As temperature increases, the amount of water vapor that the air can hold increases</a:t>
            </a:r>
          </a:p>
          <a:p>
            <a:endParaRPr lang="en-US" sz="2400" dirty="0"/>
          </a:p>
          <a:p>
            <a:r>
              <a:rPr lang="en-US" sz="2400" dirty="0" smtClean="0"/>
              <a:t>Amounts of water vapor in the atmosphere is called </a:t>
            </a:r>
            <a:r>
              <a:rPr lang="en-US" sz="2400" b="1" dirty="0" smtClean="0"/>
              <a:t>Humidity</a:t>
            </a:r>
            <a:endParaRPr lang="en-US" sz="2400" dirty="0" smtClean="0"/>
          </a:p>
          <a:p>
            <a:endParaRPr lang="en-US" sz="2400" dirty="0"/>
          </a:p>
          <a:p>
            <a:r>
              <a:rPr lang="en-US" sz="2400" dirty="0" smtClean="0"/>
              <a:t>The maximum amount of water vapor that can be contained at a specific temperature is </a:t>
            </a:r>
            <a:r>
              <a:rPr lang="en-US" sz="2400" b="1" dirty="0" smtClean="0"/>
              <a:t>maximum saturation</a:t>
            </a:r>
            <a:endParaRPr lang="en-US" sz="2400" dirty="0" smtClean="0"/>
          </a:p>
          <a:p>
            <a:endParaRPr lang="en-US" sz="2400" dirty="0"/>
          </a:p>
          <a:p>
            <a:r>
              <a:rPr lang="en-US" sz="2400" dirty="0" smtClean="0"/>
              <a:t>Most forecasting compares the specific humidity of the air to the maximum saturation values to give a reading of </a:t>
            </a:r>
            <a:r>
              <a:rPr lang="en-US" sz="2400" b="1" dirty="0" smtClean="0"/>
              <a:t>relative humidity</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5" name="Picture 2" descr="http://upload.wikimedia.org/wikipedia/commons/4/41/Relative_Humidit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7593" y="1352961"/>
            <a:ext cx="3870933" cy="3723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3047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4454" y="309472"/>
            <a:ext cx="7927991" cy="3318148"/>
          </a:xfrm>
        </p:spPr>
        <p:txBody>
          <a:bodyPr/>
          <a:lstStyle/>
          <a:p>
            <a:pPr marL="44450" indent="0">
              <a:buNone/>
            </a:pPr>
            <a:r>
              <a:rPr lang="en-US" altLang="en-US" sz="2400" u="sng" dirty="0">
                <a:solidFill>
                  <a:schemeClr val="bg2">
                    <a:lumMod val="50000"/>
                  </a:schemeClr>
                </a:solidFill>
              </a:rPr>
              <a:t>Dew Point</a:t>
            </a:r>
            <a:r>
              <a:rPr lang="en-US" altLang="en-US" sz="2400" dirty="0">
                <a:solidFill>
                  <a:schemeClr val="bg2">
                    <a:lumMod val="50000"/>
                  </a:schemeClr>
                </a:solidFill>
              </a:rPr>
              <a:t>: the temperature at which the air becomes cool enough for water vapor to condense into liquid water.</a:t>
            </a:r>
          </a:p>
          <a:p>
            <a:pPr marL="44450" indent="0">
              <a:buNone/>
            </a:pPr>
            <a:r>
              <a:rPr lang="en-US" altLang="en-US" sz="2400" dirty="0">
                <a:solidFill>
                  <a:schemeClr val="bg2">
                    <a:lumMod val="50000"/>
                  </a:schemeClr>
                </a:solidFill>
                <a:sym typeface="Wingdings" pitchFamily="2" charset="2"/>
              </a:rPr>
              <a:t> </a:t>
            </a:r>
            <a:r>
              <a:rPr lang="en-US" altLang="en-US" sz="2400" dirty="0">
                <a:solidFill>
                  <a:schemeClr val="bg2">
                    <a:lumMod val="50000"/>
                  </a:schemeClr>
                </a:solidFill>
              </a:rPr>
              <a:t>high relative humidity indicates that the dew point is closer to the current air temperature. Relative humidity of 100% indicates the dew point is equal to the current temperature.</a:t>
            </a:r>
          </a:p>
          <a:p>
            <a:endParaRPr lang="en-US"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5" name="Picture 6" descr="http://www.eaglecoatings.net/content/DewPoi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5023" y="2653259"/>
            <a:ext cx="3906876" cy="3815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t2.gstatic.com/images?q=tbn:ANd9GcSPpEs1UIB_4sAUw8vL_uqSnESIzA79fzi0npDFy3wHPrQv76XVWnEqNd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2452" y="3229913"/>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1092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0327" y="502276"/>
            <a:ext cx="8243165" cy="5346082"/>
          </a:xfrm>
        </p:spPr>
        <p:txBody>
          <a:bodyPr>
            <a:normAutofit lnSpcReduction="10000"/>
          </a:bodyPr>
          <a:lstStyle/>
          <a:p>
            <a:r>
              <a:rPr lang="en-US" sz="2400" dirty="0" smtClean="0">
                <a:solidFill>
                  <a:schemeClr val="bg2">
                    <a:lumMod val="50000"/>
                  </a:schemeClr>
                </a:solidFill>
              </a:rPr>
              <a:t>The condensation of water vapor in the atmosphere due to temperature and pressure changes forces the creation of clouds</a:t>
            </a:r>
          </a:p>
          <a:p>
            <a:endParaRPr lang="en-US" sz="2400" dirty="0" smtClean="0">
              <a:solidFill>
                <a:schemeClr val="bg2">
                  <a:lumMod val="50000"/>
                </a:schemeClr>
              </a:solidFill>
            </a:endParaRPr>
          </a:p>
          <a:p>
            <a:r>
              <a:rPr lang="en-US" sz="2400" u="sng" dirty="0">
                <a:solidFill>
                  <a:schemeClr val="bg2">
                    <a:lumMod val="50000"/>
                  </a:schemeClr>
                </a:solidFill>
              </a:rPr>
              <a:t>Cloud</a:t>
            </a:r>
            <a:r>
              <a:rPr lang="en-US" sz="2400" dirty="0">
                <a:solidFill>
                  <a:schemeClr val="bg2">
                    <a:lumMod val="50000"/>
                  </a:schemeClr>
                </a:solidFill>
              </a:rPr>
              <a:t>: visible masses of tiny water and ice particles suspended in the </a:t>
            </a:r>
            <a:r>
              <a:rPr lang="en-US" sz="2400" dirty="0" smtClean="0">
                <a:solidFill>
                  <a:schemeClr val="bg2">
                    <a:lumMod val="50000"/>
                  </a:schemeClr>
                </a:solidFill>
              </a:rPr>
              <a:t>atmosphere</a:t>
            </a:r>
          </a:p>
          <a:p>
            <a:endParaRPr lang="en-US" sz="2400" dirty="0" smtClean="0">
              <a:solidFill>
                <a:schemeClr val="bg2">
                  <a:lumMod val="50000"/>
                </a:schemeClr>
              </a:solidFill>
            </a:endParaRPr>
          </a:p>
          <a:p>
            <a:endParaRPr lang="en-US" sz="2400" dirty="0" smtClean="0">
              <a:solidFill>
                <a:schemeClr val="bg2">
                  <a:lumMod val="50000"/>
                </a:schemeClr>
              </a:solidFill>
            </a:endParaRPr>
          </a:p>
          <a:p>
            <a:pPr marL="0" indent="0">
              <a:buNone/>
            </a:pPr>
            <a:r>
              <a:rPr lang="en-US" altLang="en-US" sz="2400" u="sng" dirty="0" smtClean="0">
                <a:solidFill>
                  <a:schemeClr val="bg2">
                    <a:lumMod val="50000"/>
                  </a:schemeClr>
                </a:solidFill>
              </a:rPr>
              <a:t>For </a:t>
            </a:r>
            <a:r>
              <a:rPr lang="en-US" altLang="en-US" sz="2400" u="sng" dirty="0">
                <a:solidFill>
                  <a:schemeClr val="bg2">
                    <a:lumMod val="50000"/>
                  </a:schemeClr>
                </a:solidFill>
              </a:rPr>
              <a:t>a cloud to form you must have:</a:t>
            </a:r>
          </a:p>
          <a:p>
            <a:pPr>
              <a:spcBef>
                <a:spcPct val="50000"/>
              </a:spcBef>
              <a:buFontTx/>
              <a:buChar char="-"/>
            </a:pPr>
            <a:r>
              <a:rPr lang="en-US" altLang="en-US" sz="2400" dirty="0">
                <a:solidFill>
                  <a:schemeClr val="bg2">
                    <a:lumMod val="50000"/>
                  </a:schemeClr>
                </a:solidFill>
              </a:rPr>
              <a:t>Water or moisture in the air</a:t>
            </a:r>
          </a:p>
          <a:p>
            <a:pPr>
              <a:spcBef>
                <a:spcPct val="50000"/>
              </a:spcBef>
              <a:buFontTx/>
              <a:buChar char="-"/>
            </a:pPr>
            <a:r>
              <a:rPr lang="en-US" altLang="en-US" sz="2400" dirty="0">
                <a:solidFill>
                  <a:schemeClr val="bg2">
                    <a:lumMod val="50000"/>
                  </a:schemeClr>
                </a:solidFill>
              </a:rPr>
              <a:t>Dust particles</a:t>
            </a:r>
          </a:p>
          <a:p>
            <a:pPr>
              <a:spcBef>
                <a:spcPct val="50000"/>
              </a:spcBef>
              <a:buFontTx/>
              <a:buChar char="-"/>
            </a:pPr>
            <a:r>
              <a:rPr lang="en-US" altLang="en-US" sz="2400" dirty="0">
                <a:solidFill>
                  <a:schemeClr val="bg2">
                    <a:lumMod val="50000"/>
                  </a:schemeClr>
                </a:solidFill>
              </a:rPr>
              <a:t>A change in temperature and/or pressure</a:t>
            </a:r>
          </a:p>
          <a:p>
            <a:endParaRPr lang="en-US"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5" name="Picture 4" descr="clou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492" y="2608367"/>
            <a:ext cx="2667000" cy="355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4969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4454" y="-299804"/>
            <a:ext cx="8152843" cy="4230899"/>
          </a:xfrm>
        </p:spPr>
        <p:txBody>
          <a:bodyPr>
            <a:normAutofit/>
          </a:bodyPr>
          <a:lstStyle/>
          <a:p>
            <a:r>
              <a:rPr lang="en-US" sz="2400" dirty="0" smtClean="0"/>
              <a:t>Circulation and patterns of cloud movement are based on the movement of wind due to unequal solar radiation, pressure differences, and the rotation of the Earth</a:t>
            </a:r>
          </a:p>
          <a:p>
            <a:endParaRPr lang="en-US" sz="2400" dirty="0"/>
          </a:p>
          <a:p>
            <a:r>
              <a:rPr lang="en-US" sz="2400" dirty="0" smtClean="0"/>
              <a:t>These processes result in global patterns of prevailing winds and latitudinal belts of low and high pressure</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1026" name="Picture 2" descr="http://klimat.czn.uj.edu.pl/media/archive/335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4403" y="3002075"/>
            <a:ext cx="6310031" cy="33468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829207" y="3705993"/>
            <a:ext cx="2533337" cy="1631216"/>
          </a:xfrm>
          <a:prstGeom prst="rect">
            <a:avLst/>
          </a:prstGeom>
          <a:solidFill>
            <a:schemeClr val="accent1">
              <a:alpha val="33000"/>
            </a:schemeClr>
          </a:solidFill>
          <a:ln w="41275">
            <a:solidFill>
              <a:schemeClr val="accent1"/>
            </a:solidFill>
          </a:ln>
        </p:spPr>
        <p:txBody>
          <a:bodyPr wrap="square" rtlCol="0">
            <a:spAutoFit/>
          </a:bodyPr>
          <a:lstStyle/>
          <a:p>
            <a:pPr algn="ctr"/>
            <a:r>
              <a:rPr lang="en-US" sz="2000" b="1" dirty="0" smtClean="0">
                <a:solidFill>
                  <a:srgbClr val="C00000"/>
                </a:solidFill>
              </a:rPr>
              <a:t>“Horse latitudes” are two belts of high pressure at 30</a:t>
            </a:r>
            <a:r>
              <a:rPr lang="en-US" sz="2000" b="1" baseline="30000" dirty="0" smtClean="0">
                <a:solidFill>
                  <a:srgbClr val="C00000"/>
                </a:solidFill>
              </a:rPr>
              <a:t>o</a:t>
            </a:r>
            <a:r>
              <a:rPr lang="en-US" sz="2000" b="1" dirty="0" smtClean="0">
                <a:solidFill>
                  <a:srgbClr val="C00000"/>
                </a:solidFill>
              </a:rPr>
              <a:t> N and S that create the world’s deserts</a:t>
            </a:r>
            <a:endParaRPr lang="en-US" sz="2000" b="1" dirty="0">
              <a:solidFill>
                <a:srgbClr val="C00000"/>
              </a:solidFill>
            </a:endParaRPr>
          </a:p>
        </p:txBody>
      </p:sp>
    </p:spTree>
    <p:extLst>
      <p:ext uri="{BB962C8B-B14F-4D97-AF65-F5344CB8AC3E}">
        <p14:creationId xmlns:p14="http://schemas.microsoft.com/office/powerpoint/2010/main" val="1438816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92708" y="284813"/>
            <a:ext cx="8154648" cy="6250898"/>
          </a:xfrm>
        </p:spPr>
        <p:txBody>
          <a:bodyPr>
            <a:normAutofit/>
          </a:bodyPr>
          <a:lstStyle/>
          <a:p>
            <a:r>
              <a:rPr lang="en-US" sz="2400" dirty="0" smtClean="0"/>
              <a:t>Removal of materials from the atmosphere helps to cycle nutrients through the different global sinks and reduce pollution</a:t>
            </a:r>
          </a:p>
          <a:p>
            <a:endParaRPr lang="en-US" sz="2400" dirty="0" smtClean="0"/>
          </a:p>
          <a:p>
            <a:pPr lvl="1"/>
            <a:r>
              <a:rPr lang="en-US" sz="2400" dirty="0" smtClean="0"/>
              <a:t>Sedimentation- settling of larger materials due to gravity (dry deposition)</a:t>
            </a:r>
          </a:p>
          <a:p>
            <a:pPr lvl="1"/>
            <a:endParaRPr lang="en-US" sz="2400" dirty="0" smtClean="0"/>
          </a:p>
          <a:p>
            <a:pPr lvl="1"/>
            <a:r>
              <a:rPr lang="en-US" sz="2400" dirty="0" smtClean="0"/>
              <a:t>Rain out- raindrops form on atmospheric particulates  that then fall with the raindrops to the surface</a:t>
            </a:r>
          </a:p>
          <a:p>
            <a:pPr lvl="1"/>
            <a:endParaRPr lang="en-US" sz="2400" dirty="0" smtClean="0"/>
          </a:p>
          <a:p>
            <a:pPr lvl="1"/>
            <a:r>
              <a:rPr lang="en-US" sz="2400" dirty="0" smtClean="0"/>
              <a:t>Oxidation- Oxygen chemically combines with other substances </a:t>
            </a:r>
          </a:p>
          <a:p>
            <a:pPr lvl="1"/>
            <a:endParaRPr lang="en-US" sz="2400" dirty="0" smtClean="0"/>
          </a:p>
          <a:p>
            <a:pPr lvl="1"/>
            <a:r>
              <a:rPr lang="en-US" sz="2400" dirty="0" err="1" smtClean="0"/>
              <a:t>Photodissociation</a:t>
            </a:r>
            <a:r>
              <a:rPr lang="en-US" sz="2400" dirty="0" smtClean="0"/>
              <a:t>- light breaks down chemical bonds in atmospheric compounds</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spTree>
    <p:extLst>
      <p:ext uri="{BB962C8B-B14F-4D97-AF65-F5344CB8AC3E}">
        <p14:creationId xmlns:p14="http://schemas.microsoft.com/office/powerpoint/2010/main" val="16879290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231597" y="2210183"/>
            <a:ext cx="5263534" cy="2428491"/>
          </a:xfrm>
        </p:spPr>
        <p:txBody>
          <a:bodyPr/>
          <a:lstStyle/>
          <a:p>
            <a:r>
              <a:rPr lang="en-US" dirty="0" smtClean="0"/>
              <a:t>Atmosphere Structure and Composition</a:t>
            </a:r>
            <a:endParaRPr lang="en-US" dirty="0"/>
          </a:p>
        </p:txBody>
      </p:sp>
      <p:sp>
        <p:nvSpPr>
          <p:cNvPr id="3" name="Content Placeholder 2"/>
          <p:cNvSpPr>
            <a:spLocks noGrp="1"/>
          </p:cNvSpPr>
          <p:nvPr>
            <p:ph idx="1"/>
          </p:nvPr>
        </p:nvSpPr>
        <p:spPr>
          <a:xfrm>
            <a:off x="3573053" y="-560440"/>
            <a:ext cx="8137166" cy="4265626"/>
          </a:xfrm>
        </p:spPr>
        <p:txBody>
          <a:bodyPr/>
          <a:lstStyle/>
          <a:p>
            <a:r>
              <a:rPr lang="en-US" sz="2400" dirty="0" smtClean="0"/>
              <a:t>The atmosphere is made up of layers of gases that surround the Earth</a:t>
            </a:r>
          </a:p>
          <a:p>
            <a:endParaRPr lang="en-US" sz="2400" dirty="0"/>
          </a:p>
          <a:p>
            <a:r>
              <a:rPr lang="en-US" sz="2400" dirty="0" smtClean="0"/>
              <a:t>The main components of the atmosphere are: </a:t>
            </a:r>
          </a:p>
          <a:p>
            <a:pPr marL="0" indent="0">
              <a:buNone/>
            </a:pPr>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2859894"/>
              </p:ext>
            </p:extLst>
          </p:nvPr>
        </p:nvGraphicFramePr>
        <p:xfrm>
          <a:off x="3760839" y="2005776"/>
          <a:ext cx="5737122" cy="4696968"/>
        </p:xfrm>
        <a:graphic>
          <a:graphicData uri="http://schemas.openxmlformats.org/drawingml/2006/table">
            <a:tbl>
              <a:tblPr firstRow="1" firstCol="1" bandRow="1">
                <a:tableStyleId>{5C22544A-7EE6-4342-B048-85BDC9FD1C3A}</a:tableStyleId>
              </a:tblPr>
              <a:tblGrid>
                <a:gridCol w="1912374"/>
                <a:gridCol w="1912374"/>
                <a:gridCol w="1912374"/>
              </a:tblGrid>
              <a:tr h="329794">
                <a:tc>
                  <a:txBody>
                    <a:bodyPr/>
                    <a:lstStyle/>
                    <a:p>
                      <a:pPr marL="0" marR="0">
                        <a:lnSpc>
                          <a:spcPct val="107000"/>
                        </a:lnSpc>
                        <a:spcBef>
                          <a:spcPts val="0"/>
                        </a:spcBef>
                        <a:spcAft>
                          <a:spcPts val="800"/>
                        </a:spcAft>
                      </a:pPr>
                      <a:r>
                        <a:rPr lang="en-US" sz="2000">
                          <a:effectLst/>
                        </a:rPr>
                        <a:t>Gas Name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Chemical Formula</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Percent Volume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Nitrogen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N2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78.08%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Oxygen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O2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20.95%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*Water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H2O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 to 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Argon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Ar</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0.93%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*Carbon Dioxide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CO2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0.0360%</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Neon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0.0018%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Helium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He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0.0005%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*Methane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CH4</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0.00017%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Hydrogen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H2</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0.00005%</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a:effectLst/>
                        </a:rPr>
                        <a:t>*Nitrous Oxide</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N2O</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a:effectLst/>
                        </a:rPr>
                        <a:t>0.00003%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r h="329794">
                <a:tc>
                  <a:txBody>
                    <a:bodyPr/>
                    <a:lstStyle/>
                    <a:p>
                      <a:pPr marL="0" marR="0">
                        <a:lnSpc>
                          <a:spcPct val="107000"/>
                        </a:lnSpc>
                        <a:spcBef>
                          <a:spcPts val="0"/>
                        </a:spcBef>
                        <a:spcAft>
                          <a:spcPts val="800"/>
                        </a:spcAft>
                      </a:pPr>
                      <a:r>
                        <a:rPr lang="en-US" sz="2000" dirty="0">
                          <a:effectLst/>
                        </a:rPr>
                        <a:t>*Ozone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0"/>
                        </a:spcAft>
                      </a:pPr>
                      <a:r>
                        <a:rPr lang="en-US" sz="2000">
                          <a:effectLst/>
                        </a:rPr>
                        <a:t>O3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c>
                  <a:txBody>
                    <a:bodyPr/>
                    <a:lstStyle/>
                    <a:p>
                      <a:pPr marL="0" marR="0" algn="ctr">
                        <a:lnSpc>
                          <a:spcPct val="107000"/>
                        </a:lnSpc>
                        <a:spcBef>
                          <a:spcPts val="0"/>
                        </a:spcBef>
                        <a:spcAft>
                          <a:spcPts val="800"/>
                        </a:spcAft>
                      </a:pPr>
                      <a:r>
                        <a:rPr lang="en-US" sz="2000" dirty="0">
                          <a:effectLst/>
                        </a:rPr>
                        <a:t>0.000004%</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tc>
              </a:tr>
            </a:tbl>
          </a:graphicData>
        </a:graphic>
      </p:graphicFrame>
      <p:sp>
        <p:nvSpPr>
          <p:cNvPr id="5" name="TextBox 4"/>
          <p:cNvSpPr txBox="1"/>
          <p:nvPr/>
        </p:nvSpPr>
        <p:spPr>
          <a:xfrm>
            <a:off x="9497961" y="6067343"/>
            <a:ext cx="2536714" cy="461665"/>
          </a:xfrm>
          <a:prstGeom prst="rect">
            <a:avLst/>
          </a:prstGeom>
          <a:noFill/>
        </p:spPr>
        <p:txBody>
          <a:bodyPr wrap="square" rtlCol="0">
            <a:spAutoFit/>
          </a:bodyPr>
          <a:lstStyle/>
          <a:p>
            <a:r>
              <a:rPr lang="en-US" sz="2400" dirty="0" smtClean="0"/>
              <a:t>* = variable gases</a:t>
            </a:r>
            <a:endParaRPr lang="en-US" sz="2400" dirty="0"/>
          </a:p>
        </p:txBody>
      </p:sp>
    </p:spTree>
    <p:extLst>
      <p:ext uri="{BB962C8B-B14F-4D97-AF65-F5344CB8AC3E}">
        <p14:creationId xmlns:p14="http://schemas.microsoft.com/office/powerpoint/2010/main" val="42155105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51816" y="3972394"/>
            <a:ext cx="2947482" cy="943158"/>
          </a:xfrm>
        </p:spPr>
        <p:txBody>
          <a:bodyPr>
            <a:normAutofit/>
          </a:bodyPr>
          <a:lstStyle/>
          <a:p>
            <a:r>
              <a:rPr lang="en-US" sz="5400" dirty="0" smtClean="0"/>
              <a:t>Climate</a:t>
            </a:r>
            <a:endParaRPr lang="en-US" sz="5400" dirty="0"/>
          </a:p>
        </p:txBody>
      </p:sp>
      <p:sp>
        <p:nvSpPr>
          <p:cNvPr id="3" name="Content Placeholder 2"/>
          <p:cNvSpPr>
            <a:spLocks noGrp="1"/>
          </p:cNvSpPr>
          <p:nvPr>
            <p:ph idx="1"/>
          </p:nvPr>
        </p:nvSpPr>
        <p:spPr>
          <a:xfrm>
            <a:off x="3717561" y="599607"/>
            <a:ext cx="7466907" cy="5385141"/>
          </a:xfrm>
        </p:spPr>
        <p:txBody>
          <a:bodyPr/>
          <a:lstStyle/>
          <a:p>
            <a:r>
              <a:rPr lang="en-US" altLang="en-US" sz="2400" dirty="0"/>
              <a:t>Climate: </a:t>
            </a:r>
          </a:p>
          <a:p>
            <a:pPr lvl="1"/>
            <a:r>
              <a:rPr lang="en-US" altLang="en-US" sz="2400" dirty="0" smtClean="0"/>
              <a:t>The characteristic </a:t>
            </a:r>
            <a:r>
              <a:rPr lang="en-US" altLang="en-US" sz="2400" dirty="0"/>
              <a:t>atmospheric conditions for a region on </a:t>
            </a:r>
            <a:r>
              <a:rPr lang="en-US" altLang="en-US" sz="2400" dirty="0" smtClean="0"/>
              <a:t>Earth over a period of time</a:t>
            </a:r>
          </a:p>
          <a:p>
            <a:pPr lvl="1"/>
            <a:r>
              <a:rPr lang="en-US" altLang="en-US" sz="2400" dirty="0" smtClean="0"/>
              <a:t>Based on average temperature and rainfall</a:t>
            </a:r>
          </a:p>
          <a:p>
            <a:pPr lvl="1"/>
            <a:r>
              <a:rPr lang="en-US" altLang="en-US" sz="2400" dirty="0" smtClean="0"/>
              <a:t>Categorized by latitudes and/or humidity trends</a:t>
            </a:r>
          </a:p>
          <a:p>
            <a:pPr lvl="1"/>
            <a:endParaRPr lang="en-US" altLang="en-US" sz="2400" dirty="0"/>
          </a:p>
          <a:p>
            <a:r>
              <a:rPr lang="en-US" altLang="en-US" sz="2400" dirty="0"/>
              <a:t>Microclimate</a:t>
            </a:r>
          </a:p>
          <a:p>
            <a:pPr lvl="1"/>
            <a:r>
              <a:rPr lang="en-US" altLang="en-US" sz="2400" dirty="0"/>
              <a:t>The climate of a very small local </a:t>
            </a:r>
            <a:r>
              <a:rPr lang="en-US" altLang="en-US" sz="2400" dirty="0" smtClean="0"/>
              <a:t>area</a:t>
            </a:r>
          </a:p>
          <a:p>
            <a:pPr lvl="1"/>
            <a:r>
              <a:rPr lang="en-US" altLang="en-US" sz="2400" dirty="0" smtClean="0"/>
              <a:t>Can change from one side of a rock to another</a:t>
            </a:r>
          </a:p>
          <a:p>
            <a:pPr lvl="1"/>
            <a:r>
              <a:rPr lang="en-US" altLang="en-US" sz="2400" dirty="0" smtClean="0"/>
              <a:t>Can result in changes from cities to rural areas</a:t>
            </a:r>
            <a:endParaRPr lang="en-US" altLang="en-US" sz="2400" dirty="0"/>
          </a:p>
          <a:p>
            <a:endParaRPr lang="en-US" dirty="0"/>
          </a:p>
        </p:txBody>
      </p:sp>
    </p:spTree>
    <p:extLst>
      <p:ext uri="{BB962C8B-B14F-4D97-AF65-F5344CB8AC3E}">
        <p14:creationId xmlns:p14="http://schemas.microsoft.com/office/powerpoint/2010/main" val="680499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8749" y="380204"/>
            <a:ext cx="693261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title"/>
          </p:nvPr>
        </p:nvSpPr>
        <p:spPr>
          <a:xfrm rot="16200000">
            <a:off x="-151816" y="3972394"/>
            <a:ext cx="2947482" cy="943158"/>
          </a:xfrm>
        </p:spPr>
        <p:txBody>
          <a:bodyPr>
            <a:normAutofit/>
          </a:bodyPr>
          <a:lstStyle/>
          <a:p>
            <a:r>
              <a:rPr lang="en-US" sz="5400" dirty="0" smtClean="0"/>
              <a:t>Climate</a:t>
            </a:r>
            <a:endParaRPr lang="en-US" sz="5400" dirty="0"/>
          </a:p>
        </p:txBody>
      </p:sp>
    </p:spTree>
    <p:extLst>
      <p:ext uri="{BB962C8B-B14F-4D97-AF65-F5344CB8AC3E}">
        <p14:creationId xmlns:p14="http://schemas.microsoft.com/office/powerpoint/2010/main" val="14747128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7739" y="-604928"/>
            <a:ext cx="8454452" cy="5120640"/>
          </a:xfrm>
        </p:spPr>
        <p:txBody>
          <a:bodyPr>
            <a:normAutofit/>
          </a:bodyPr>
          <a:lstStyle/>
          <a:p>
            <a:r>
              <a:rPr lang="en-US" sz="2400" dirty="0" smtClean="0"/>
              <a:t>Urban Climate Trends</a:t>
            </a:r>
          </a:p>
          <a:p>
            <a:pPr lvl="1"/>
            <a:r>
              <a:rPr lang="en-US" sz="2400" dirty="0" smtClean="0"/>
              <a:t>Generally warmer than surrounding rural areas (heat island)</a:t>
            </a:r>
          </a:p>
          <a:p>
            <a:pPr lvl="1"/>
            <a:r>
              <a:rPr lang="en-US" sz="2400" dirty="0" smtClean="0"/>
              <a:t>Less humidity</a:t>
            </a:r>
          </a:p>
          <a:p>
            <a:pPr lvl="1"/>
            <a:r>
              <a:rPr lang="en-US" sz="2400" dirty="0" smtClean="0"/>
              <a:t>Increased particulate matter (urban dust dome)</a:t>
            </a:r>
          </a:p>
          <a:p>
            <a:pPr lvl="1"/>
            <a:r>
              <a:rPr lang="en-US" sz="2400" dirty="0" smtClean="0"/>
              <a:t>Increased rain and cloud formation</a:t>
            </a:r>
          </a:p>
          <a:p>
            <a:pPr marL="502920" lvl="1" indent="0">
              <a:buNone/>
            </a:pPr>
            <a:endParaRPr lang="en-US" sz="2400" dirty="0"/>
          </a:p>
        </p:txBody>
      </p:sp>
      <p:sp>
        <p:nvSpPr>
          <p:cNvPr id="4" name="Title 1"/>
          <p:cNvSpPr>
            <a:spLocks noGrp="1"/>
          </p:cNvSpPr>
          <p:nvPr>
            <p:ph type="title"/>
          </p:nvPr>
        </p:nvSpPr>
        <p:spPr>
          <a:xfrm rot="16200000">
            <a:off x="-151816" y="3972394"/>
            <a:ext cx="2947482" cy="943158"/>
          </a:xfrm>
        </p:spPr>
        <p:txBody>
          <a:bodyPr>
            <a:normAutofit/>
          </a:bodyPr>
          <a:lstStyle/>
          <a:p>
            <a:r>
              <a:rPr lang="en-US" sz="5400" dirty="0" smtClean="0"/>
              <a:t>Climate</a:t>
            </a:r>
            <a:endParaRPr lang="en-US" sz="5400" dirty="0"/>
          </a:p>
        </p:txBody>
      </p:sp>
      <p:pic>
        <p:nvPicPr>
          <p:cNvPr id="2052" name="Picture 4" descr="http://www.earthonlinemedia.com/ebooks/tpe_3e/climate_systems/urban_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3822" y="3312827"/>
            <a:ext cx="4745289" cy="29478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fce-study.netdna-ssl.com/2/images/upload-flashcards/22/05/62/5220562_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9639" y="2692529"/>
            <a:ext cx="3732551" cy="3877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5447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igure 2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4549" y="380203"/>
            <a:ext cx="447516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rot="16200000">
            <a:off x="-1455960" y="2683242"/>
            <a:ext cx="4918688" cy="1723869"/>
          </a:xfrm>
        </p:spPr>
        <p:txBody>
          <a:bodyPr>
            <a:normAutofit/>
          </a:bodyPr>
          <a:lstStyle/>
          <a:p>
            <a:r>
              <a:rPr lang="en-US" sz="5400" dirty="0" smtClean="0"/>
              <a:t>Climate Change</a:t>
            </a:r>
            <a:endParaRPr lang="en-US" sz="5400" dirty="0"/>
          </a:p>
        </p:txBody>
      </p:sp>
      <p:sp>
        <p:nvSpPr>
          <p:cNvPr id="3" name="Content Placeholder 2"/>
          <p:cNvSpPr>
            <a:spLocks noGrp="1"/>
          </p:cNvSpPr>
          <p:nvPr>
            <p:ph idx="1"/>
          </p:nvPr>
        </p:nvSpPr>
        <p:spPr>
          <a:xfrm>
            <a:off x="5966085" y="140363"/>
            <a:ext cx="5936106" cy="5151165"/>
          </a:xfrm>
        </p:spPr>
        <p:txBody>
          <a:bodyPr/>
          <a:lstStyle/>
          <a:p>
            <a:r>
              <a:rPr lang="en-US" altLang="en-US" sz="2400" dirty="0"/>
              <a:t>Major climatic changes have occurred during the past 2 million years</a:t>
            </a:r>
          </a:p>
          <a:p>
            <a:r>
              <a:rPr lang="en-US" altLang="en-US" sz="2400" dirty="0"/>
              <a:t>Appearances and retreats of </a:t>
            </a:r>
            <a:r>
              <a:rPr lang="en-US" altLang="en-US" sz="2400" dirty="0" smtClean="0"/>
              <a:t>glaciers have occurred several time</a:t>
            </a:r>
          </a:p>
          <a:p>
            <a:r>
              <a:rPr lang="en-US" altLang="en-US" sz="2400" dirty="0" smtClean="0"/>
              <a:t>Natural cycles appear to cause variations in temperature and ice at the poles</a:t>
            </a:r>
            <a:endParaRPr lang="en-US" altLang="en-US" sz="2400" dirty="0"/>
          </a:p>
          <a:p>
            <a:r>
              <a:rPr lang="en-US" altLang="en-US" sz="2400" dirty="0"/>
              <a:t>During the past 100 years, the mean global annual temperature has increased by </a:t>
            </a:r>
            <a:r>
              <a:rPr lang="en-US" altLang="en-US" sz="2400" dirty="0" smtClean="0"/>
              <a:t>.6 </a:t>
            </a:r>
            <a:r>
              <a:rPr lang="en-US" altLang="en-US" sz="2400" dirty="0"/>
              <a:t>degrees Celsius</a:t>
            </a:r>
          </a:p>
          <a:p>
            <a:endParaRPr lang="en-US" dirty="0"/>
          </a:p>
        </p:txBody>
      </p:sp>
    </p:spTree>
    <p:extLst>
      <p:ext uri="{BB962C8B-B14F-4D97-AF65-F5344CB8AC3E}">
        <p14:creationId xmlns:p14="http://schemas.microsoft.com/office/powerpoint/2010/main" val="2308758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5552" y="494675"/>
            <a:ext cx="4886795" cy="5460092"/>
          </a:xfrm>
        </p:spPr>
        <p:txBody>
          <a:bodyPr/>
          <a:lstStyle/>
          <a:p>
            <a:pPr marL="0" indent="0">
              <a:buNone/>
            </a:pPr>
            <a:r>
              <a:rPr lang="en-US" sz="2400" dirty="0" err="1" smtClean="0">
                <a:solidFill>
                  <a:schemeClr val="bg2">
                    <a:lumMod val="50000"/>
                  </a:schemeClr>
                </a:solidFill>
              </a:rPr>
              <a:t>Milankovitch</a:t>
            </a:r>
            <a:r>
              <a:rPr lang="en-US" sz="2400" dirty="0" smtClean="0">
                <a:solidFill>
                  <a:schemeClr val="bg2">
                    <a:lumMod val="50000"/>
                  </a:schemeClr>
                </a:solidFill>
              </a:rPr>
              <a:t> Cycles</a:t>
            </a:r>
          </a:p>
          <a:p>
            <a:r>
              <a:rPr lang="en-US" sz="2400" dirty="0" smtClean="0">
                <a:solidFill>
                  <a:schemeClr val="bg2">
                    <a:lumMod val="50000"/>
                  </a:schemeClr>
                </a:solidFill>
              </a:rPr>
              <a:t>Describe the changes in the Earth’s climate based on the movements of the Earth</a:t>
            </a:r>
          </a:p>
          <a:p>
            <a:r>
              <a:rPr lang="en-US" sz="2400" dirty="0">
                <a:solidFill>
                  <a:schemeClr val="bg2">
                    <a:lumMod val="50000"/>
                  </a:schemeClr>
                </a:solidFill>
              </a:rPr>
              <a:t> </a:t>
            </a:r>
            <a:r>
              <a:rPr lang="en-US" sz="2400" dirty="0" smtClean="0">
                <a:solidFill>
                  <a:schemeClr val="bg2">
                    <a:lumMod val="50000"/>
                  </a:schemeClr>
                </a:solidFill>
              </a:rPr>
              <a:t>State that variations </a:t>
            </a:r>
            <a:r>
              <a:rPr lang="en-US" sz="2400" dirty="0">
                <a:solidFill>
                  <a:schemeClr val="bg2">
                    <a:lumMod val="50000"/>
                  </a:schemeClr>
                </a:solidFill>
              </a:rPr>
              <a:t>in eccentricity, axial tilt, and </a:t>
            </a:r>
            <a:r>
              <a:rPr lang="en-US" sz="2400" dirty="0" smtClean="0">
                <a:solidFill>
                  <a:schemeClr val="bg2">
                    <a:lumMod val="50000"/>
                  </a:schemeClr>
                </a:solidFill>
              </a:rPr>
              <a:t>precession of </a:t>
            </a:r>
            <a:r>
              <a:rPr lang="en-US" sz="2400" dirty="0">
                <a:solidFill>
                  <a:schemeClr val="bg2">
                    <a:lumMod val="50000"/>
                  </a:schemeClr>
                </a:solidFill>
              </a:rPr>
              <a:t>the Earth's orbit </a:t>
            </a:r>
            <a:r>
              <a:rPr lang="en-US" sz="2400" dirty="0" smtClean="0">
                <a:solidFill>
                  <a:schemeClr val="bg2">
                    <a:lumMod val="50000"/>
                  </a:schemeClr>
                </a:solidFill>
              </a:rPr>
              <a:t>occur in regular cycles and can affect climate</a:t>
            </a:r>
          </a:p>
          <a:p>
            <a:endParaRPr lang="en-US" dirty="0">
              <a:solidFill>
                <a:schemeClr val="bg2">
                  <a:lumMod val="50000"/>
                </a:schemeClr>
              </a:solidFill>
            </a:endParaRPr>
          </a:p>
        </p:txBody>
      </p:sp>
      <p:sp>
        <p:nvSpPr>
          <p:cNvPr id="4" name="Title 1"/>
          <p:cNvSpPr>
            <a:spLocks noGrp="1"/>
          </p:cNvSpPr>
          <p:nvPr>
            <p:ph type="title"/>
          </p:nvPr>
        </p:nvSpPr>
        <p:spPr>
          <a:xfrm rot="16200000">
            <a:off x="-1455960" y="2683242"/>
            <a:ext cx="4918688" cy="1723869"/>
          </a:xfrm>
        </p:spPr>
        <p:txBody>
          <a:bodyPr>
            <a:normAutofit/>
          </a:bodyPr>
          <a:lstStyle/>
          <a:p>
            <a:r>
              <a:rPr lang="en-US" sz="5400" dirty="0" smtClean="0"/>
              <a:t>Climate Change</a:t>
            </a:r>
            <a:endParaRPr lang="en-US" sz="5400" dirty="0"/>
          </a:p>
        </p:txBody>
      </p:sp>
      <p:pic>
        <p:nvPicPr>
          <p:cNvPr id="4100" name="Picture 4" descr="http://deschutes.gso.uri.edu/~rutherfo/milankovitc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4060" y="682161"/>
            <a:ext cx="4266523" cy="5485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0139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0280" y="249510"/>
            <a:ext cx="9848538" cy="5956417"/>
          </a:xfrm>
          <a:solidFill>
            <a:schemeClr val="bg1"/>
          </a:solidFill>
        </p:spPr>
        <p:txBody>
          <a:bodyPr>
            <a:normAutofit/>
          </a:bodyPr>
          <a:lstStyle/>
          <a:p>
            <a:r>
              <a:rPr lang="en-US" sz="2400" dirty="0" smtClean="0"/>
              <a:t>Short term climate change can be a direct result of changes in ocean currents especially along strong density currents regulated by temperature and salinity</a:t>
            </a:r>
          </a:p>
          <a:p>
            <a:endParaRPr lang="en-US" sz="2400" dirty="0"/>
          </a:p>
          <a:p>
            <a:r>
              <a:rPr lang="en-US" sz="2400" dirty="0" smtClean="0"/>
              <a:t>Ocean Conveyor belts move cold, dense water down from the poles cooling water near the equator. Warm, light water from the equator travels up toward arctic regions where it cools and continues the cycle.</a:t>
            </a:r>
          </a:p>
          <a:p>
            <a:endParaRPr lang="en-US" sz="2400" dirty="0"/>
          </a:p>
          <a:p>
            <a:r>
              <a:rPr lang="en-US" sz="2400" dirty="0" smtClean="0"/>
              <a:t>Without this regulation there could</a:t>
            </a:r>
          </a:p>
          <a:p>
            <a:pPr marL="0" indent="0">
              <a:buNone/>
            </a:pPr>
            <a:r>
              <a:rPr lang="en-US" sz="2400" dirty="0" smtClean="0"/>
              <a:t> be extreme temperature changes </a:t>
            </a:r>
          </a:p>
          <a:p>
            <a:pPr marL="0" indent="0">
              <a:buNone/>
            </a:pPr>
            <a:r>
              <a:rPr lang="en-US" sz="2400" dirty="0" smtClean="0"/>
              <a:t>especially in local areas that rely on </a:t>
            </a:r>
          </a:p>
          <a:p>
            <a:pPr marL="0" indent="0">
              <a:buNone/>
            </a:pPr>
            <a:r>
              <a:rPr lang="en-US" sz="2400" dirty="0" smtClean="0"/>
              <a:t>the warming from ocean currents</a:t>
            </a:r>
            <a:endParaRPr lang="en-US" sz="2400" dirty="0"/>
          </a:p>
        </p:txBody>
      </p:sp>
      <p:sp>
        <p:nvSpPr>
          <p:cNvPr id="4" name="Title 1"/>
          <p:cNvSpPr>
            <a:spLocks noGrp="1"/>
          </p:cNvSpPr>
          <p:nvPr>
            <p:ph type="title"/>
          </p:nvPr>
        </p:nvSpPr>
        <p:spPr>
          <a:xfrm rot="16200000">
            <a:off x="-1455960" y="2683242"/>
            <a:ext cx="4918688" cy="1723869"/>
          </a:xfrm>
        </p:spPr>
        <p:txBody>
          <a:bodyPr>
            <a:normAutofit/>
          </a:bodyPr>
          <a:lstStyle/>
          <a:p>
            <a:r>
              <a:rPr lang="en-US" sz="5400" dirty="0" smtClean="0"/>
              <a:t>Climate Change</a:t>
            </a:r>
            <a:endParaRPr lang="en-US" sz="5400" dirty="0"/>
          </a:p>
        </p:txBody>
      </p:sp>
      <p:pic>
        <p:nvPicPr>
          <p:cNvPr id="6146" name="Picture 2" descr="http://cmore.soest.hawaii.edu/education/teachers/science_kits/images/ocean-conveyor-belt-light_375p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9637" y="3582649"/>
            <a:ext cx="5412522" cy="2929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9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4455" y="-155223"/>
            <a:ext cx="7315200" cy="5120640"/>
          </a:xfrm>
        </p:spPr>
        <p:txBody>
          <a:bodyPr/>
          <a:lstStyle/>
          <a:p>
            <a:pPr marL="0" indent="0">
              <a:buNone/>
            </a:pPr>
            <a:r>
              <a:rPr lang="en-US" sz="2800" dirty="0"/>
              <a:t>Geologic Record </a:t>
            </a:r>
          </a:p>
          <a:p>
            <a:pPr marL="342900" indent="-342900"/>
            <a:r>
              <a:rPr lang="en-US" sz="2400" dirty="0"/>
              <a:t>Analysis of sediments and organic material gives information about the types of environments that have existed in the past</a:t>
            </a:r>
          </a:p>
          <a:p>
            <a:pPr marL="342900" indent="-342900"/>
            <a:endParaRPr lang="en-US" sz="2400" dirty="0"/>
          </a:p>
          <a:p>
            <a:pPr marL="342900" indent="-342900"/>
            <a:r>
              <a:rPr lang="en-US" sz="2400" dirty="0"/>
              <a:t>Glacial ice bubbles give a record of atmospheric gases</a:t>
            </a:r>
          </a:p>
          <a:p>
            <a:pPr marL="515938" lvl="1" indent="-342900"/>
            <a:r>
              <a:rPr lang="en-US" sz="2400" dirty="0"/>
              <a:t>Carbon dioxide levels</a:t>
            </a:r>
          </a:p>
          <a:p>
            <a:pPr marL="515938" lvl="1" indent="-342900"/>
            <a:r>
              <a:rPr lang="en-US" sz="2400" dirty="0"/>
              <a:t>Solar radiation through isotopes</a:t>
            </a:r>
          </a:p>
          <a:p>
            <a:endParaRPr lang="en-US" dirty="0"/>
          </a:p>
        </p:txBody>
      </p:sp>
      <p:sp>
        <p:nvSpPr>
          <p:cNvPr id="4" name="Title 1"/>
          <p:cNvSpPr>
            <a:spLocks noGrp="1"/>
          </p:cNvSpPr>
          <p:nvPr>
            <p:ph type="title"/>
          </p:nvPr>
        </p:nvSpPr>
        <p:spPr>
          <a:xfrm rot="16200000">
            <a:off x="-1439330" y="2783449"/>
            <a:ext cx="4736741" cy="1298448"/>
          </a:xfrm>
        </p:spPr>
        <p:txBody>
          <a:bodyPr>
            <a:noAutofit/>
          </a:bodyPr>
          <a:lstStyle/>
          <a:p>
            <a:r>
              <a:rPr lang="en-US" sz="4400" dirty="0" smtClean="0"/>
              <a:t>Studying Global Climate Change</a:t>
            </a:r>
            <a:endParaRPr lang="en-US" sz="4400" dirty="0"/>
          </a:p>
        </p:txBody>
      </p:sp>
      <p:pic>
        <p:nvPicPr>
          <p:cNvPr id="5" name="Picture 4" descr="http://www.wired.com/images_blogs/wiredscience/2010/09/strat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9589" y="4062334"/>
            <a:ext cx="4679839" cy="239751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http://ww2.kqed.org/quest/wp-content/uploads/sites/39/2013/04/quelccayalay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9802" y="4003668"/>
            <a:ext cx="3592643" cy="2514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991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1439330" y="2783449"/>
            <a:ext cx="4736741" cy="1298448"/>
          </a:xfrm>
        </p:spPr>
        <p:txBody>
          <a:bodyPr>
            <a:noAutofit/>
          </a:bodyPr>
          <a:lstStyle/>
          <a:p>
            <a:r>
              <a:rPr lang="en-US" sz="4400" dirty="0" smtClean="0"/>
              <a:t>Studying Global Climate Change</a:t>
            </a:r>
            <a:endParaRPr lang="en-US" sz="4400" dirty="0"/>
          </a:p>
        </p:txBody>
      </p:sp>
      <p:pic>
        <p:nvPicPr>
          <p:cNvPr id="5" name="Picture 2" descr="http://origins.osu.edu/sites/origins.osu.edu/files/4-8-img1627_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6311" y="646877"/>
            <a:ext cx="7886076" cy="5707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9851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4355" y="-290134"/>
            <a:ext cx="8047913" cy="5120640"/>
          </a:xfrm>
        </p:spPr>
        <p:txBody>
          <a:bodyPr/>
          <a:lstStyle/>
          <a:p>
            <a:r>
              <a:rPr lang="en-US" sz="2400" smtClean="0"/>
              <a:t>Whether natural </a:t>
            </a:r>
            <a:r>
              <a:rPr lang="en-US" sz="2400"/>
              <a:t>or </a:t>
            </a:r>
            <a:r>
              <a:rPr lang="en-US" sz="2400" smtClean="0"/>
              <a:t>human-induced, increases </a:t>
            </a:r>
            <a:r>
              <a:rPr lang="en-US" sz="2400" dirty="0"/>
              <a:t>the average global temperature of the lower atmosphere</a:t>
            </a:r>
          </a:p>
          <a:p>
            <a:endParaRPr lang="en-US" sz="2400" dirty="0"/>
          </a:p>
          <a:p>
            <a:r>
              <a:rPr lang="en-US" sz="2400" dirty="0"/>
              <a:t>Temperature is generally determined by:</a:t>
            </a:r>
          </a:p>
          <a:p>
            <a:pPr lvl="1"/>
            <a:r>
              <a:rPr lang="en-US" sz="2400" dirty="0"/>
              <a:t>Solar radiation levels</a:t>
            </a:r>
          </a:p>
          <a:p>
            <a:pPr lvl="1"/>
            <a:r>
              <a:rPr lang="en-US" sz="2400" dirty="0"/>
              <a:t>Evaporation and condensation changes</a:t>
            </a:r>
          </a:p>
          <a:p>
            <a:endParaRPr lang="en-US" dirty="0"/>
          </a:p>
        </p:txBody>
      </p:sp>
      <p:sp>
        <p:nvSpPr>
          <p:cNvPr id="4" name="Title 1"/>
          <p:cNvSpPr>
            <a:spLocks noGrp="1"/>
          </p:cNvSpPr>
          <p:nvPr>
            <p:ph type="title"/>
          </p:nvPr>
        </p:nvSpPr>
        <p:spPr>
          <a:xfrm rot="16200000">
            <a:off x="-1079564" y="2889626"/>
            <a:ext cx="4169608" cy="1298448"/>
          </a:xfrm>
        </p:spPr>
        <p:txBody>
          <a:bodyPr>
            <a:noAutofit/>
          </a:bodyPr>
          <a:lstStyle/>
          <a:p>
            <a:r>
              <a:rPr lang="en-US" sz="4800" dirty="0" smtClean="0"/>
              <a:t>Global Warming</a:t>
            </a:r>
            <a:endParaRPr lang="en-US" sz="4800" dirty="0"/>
          </a:p>
        </p:txBody>
      </p:sp>
      <p:pic>
        <p:nvPicPr>
          <p:cNvPr id="5" name="Picture 2" descr="https://upload.wikimedia.org/wikipedia/commons/1/17/Diagram_showing_ten_indicators_of_global_warmin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4564" y="3446489"/>
            <a:ext cx="6019800" cy="3190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3204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imagine.gsfc.nasa.gov/Images/science/EM_spectrum_compare_level1_l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0803" y="2368446"/>
            <a:ext cx="5830780" cy="21845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507698" y="494675"/>
            <a:ext cx="8019738" cy="6071017"/>
          </a:xfrm>
        </p:spPr>
        <p:txBody>
          <a:bodyPr>
            <a:normAutofit/>
          </a:bodyPr>
          <a:lstStyle/>
          <a:p>
            <a:r>
              <a:rPr lang="en-US" sz="2400" dirty="0"/>
              <a:t>Most of the Earth’s energy comes from the Sun</a:t>
            </a:r>
          </a:p>
          <a:p>
            <a:endParaRPr lang="en-US" sz="2400" dirty="0"/>
          </a:p>
          <a:p>
            <a:r>
              <a:rPr lang="en-US" sz="2400" dirty="0"/>
              <a:t>Earth’s energy balance is determined by input from the sun and output by the Earth</a:t>
            </a:r>
          </a:p>
          <a:p>
            <a:endParaRPr lang="en-US" sz="2400" dirty="0"/>
          </a:p>
          <a:p>
            <a:endParaRPr lang="en-US" sz="2400" dirty="0"/>
          </a:p>
          <a:p>
            <a:endParaRPr lang="en-US" sz="2400" dirty="0" smtClean="0"/>
          </a:p>
          <a:p>
            <a:endParaRPr lang="en-US" sz="2400" dirty="0"/>
          </a:p>
          <a:p>
            <a:r>
              <a:rPr lang="en-US" sz="2400" dirty="0"/>
              <a:t>Solar energy is emitted in the form of electromagnetic </a:t>
            </a:r>
            <a:r>
              <a:rPr lang="en-US" sz="2400" dirty="0" smtClean="0"/>
              <a:t>radiation</a:t>
            </a:r>
            <a:endParaRPr lang="en-US" sz="2400" dirty="0"/>
          </a:p>
          <a:p>
            <a:pPr lvl="1"/>
            <a:r>
              <a:rPr lang="en-US" sz="2200" dirty="0"/>
              <a:t>The electromagnetic spectrum describes the wavelengths of energy that determine various types of radiation emitted </a:t>
            </a:r>
          </a:p>
          <a:p>
            <a:pPr marL="0" indent="0">
              <a:buNone/>
            </a:pPr>
            <a:endParaRPr lang="en-US" dirty="0"/>
          </a:p>
        </p:txBody>
      </p:sp>
      <p:sp>
        <p:nvSpPr>
          <p:cNvPr id="4" name="Title 1"/>
          <p:cNvSpPr>
            <a:spLocks noGrp="1"/>
          </p:cNvSpPr>
          <p:nvPr>
            <p:ph type="title"/>
          </p:nvPr>
        </p:nvSpPr>
        <p:spPr>
          <a:xfrm rot="16200000">
            <a:off x="-1751076" y="2665476"/>
            <a:ext cx="5562600" cy="1298448"/>
          </a:xfrm>
        </p:spPr>
        <p:txBody>
          <a:bodyPr>
            <a:noAutofit/>
          </a:bodyPr>
          <a:lstStyle/>
          <a:p>
            <a:r>
              <a:rPr lang="en-US" sz="3600" dirty="0" smtClean="0"/>
              <a:t>Electromagnetic Radiation and Earth’s Energy Balance</a:t>
            </a:r>
            <a:endParaRPr lang="en-US" sz="3600" dirty="0"/>
          </a:p>
        </p:txBody>
      </p:sp>
    </p:spTree>
    <p:extLst>
      <p:ext uri="{BB962C8B-B14F-4D97-AF65-F5344CB8AC3E}">
        <p14:creationId xmlns:p14="http://schemas.microsoft.com/office/powerpoint/2010/main" val="1168527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192423" y="2194418"/>
            <a:ext cx="5262978" cy="2460021"/>
          </a:xfrm>
        </p:spPr>
        <p:txBody>
          <a:bodyPr/>
          <a:lstStyle/>
          <a:p>
            <a:r>
              <a:rPr lang="en-US" dirty="0" smtClean="0"/>
              <a:t>Atmosphere Structure and Composition</a:t>
            </a:r>
            <a:endParaRPr lang="en-US" dirty="0"/>
          </a:p>
        </p:txBody>
      </p:sp>
      <p:sp>
        <p:nvSpPr>
          <p:cNvPr id="3" name="Content Placeholder 2"/>
          <p:cNvSpPr>
            <a:spLocks noGrp="1"/>
          </p:cNvSpPr>
          <p:nvPr>
            <p:ph idx="1"/>
          </p:nvPr>
        </p:nvSpPr>
        <p:spPr>
          <a:xfrm>
            <a:off x="3589049" y="569140"/>
            <a:ext cx="8091674" cy="5120640"/>
          </a:xfrm>
        </p:spPr>
        <p:txBody>
          <a:bodyPr>
            <a:normAutofit/>
          </a:bodyPr>
          <a:lstStyle/>
          <a:p>
            <a:r>
              <a:rPr lang="en-US" sz="2400" dirty="0" smtClean="0"/>
              <a:t>The atmosphere is divided up into layers based on changes in temperature and the abundance of gas molecules</a:t>
            </a:r>
          </a:p>
          <a:p>
            <a:endParaRPr lang="en-US" sz="2400" dirty="0"/>
          </a:p>
          <a:p>
            <a:r>
              <a:rPr lang="en-US" sz="2400" dirty="0" smtClean="0"/>
              <a:t>75% of the mass of the atmosphere is located within 11km (7 miles) of the Earth’s surface</a:t>
            </a:r>
          </a:p>
          <a:p>
            <a:endParaRPr lang="en-US" sz="2400" dirty="0" smtClean="0"/>
          </a:p>
          <a:p>
            <a:r>
              <a:rPr lang="en-US" sz="2400" dirty="0" smtClean="0"/>
              <a:t>The force of gravity draws atmospheric gases toward the center of the Earth creating air that is under pressure</a:t>
            </a:r>
          </a:p>
          <a:p>
            <a:endParaRPr lang="en-US" sz="2400" dirty="0"/>
          </a:p>
          <a:p>
            <a:r>
              <a:rPr lang="en-US" sz="2400" dirty="0" smtClean="0"/>
              <a:t>As atmospheric gases thin, air pressure decreases</a:t>
            </a:r>
            <a:endParaRPr lang="en-US" sz="2400" dirty="0"/>
          </a:p>
        </p:txBody>
      </p:sp>
    </p:spTree>
    <p:extLst>
      <p:ext uri="{BB962C8B-B14F-4D97-AF65-F5344CB8AC3E}">
        <p14:creationId xmlns:p14="http://schemas.microsoft.com/office/powerpoint/2010/main" val="20085058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7561" y="614597"/>
            <a:ext cx="7466907" cy="5370151"/>
          </a:xfrm>
        </p:spPr>
        <p:txBody>
          <a:bodyPr/>
          <a:lstStyle/>
          <a:p>
            <a:r>
              <a:rPr lang="en-US" sz="2400" dirty="0"/>
              <a:t>Energy emitted by a object varies with the fourth power of the absolute temperature</a:t>
            </a:r>
          </a:p>
          <a:p>
            <a:pPr lvl="1"/>
            <a:r>
              <a:rPr lang="en-US" sz="2400" dirty="0"/>
              <a:t>Higher absolute temperature = higher radiation</a:t>
            </a:r>
          </a:p>
          <a:p>
            <a:pPr marL="170752" lvl="1" indent="0">
              <a:buNone/>
            </a:pPr>
            <a:endParaRPr lang="en-US" sz="2400" dirty="0"/>
          </a:p>
          <a:p>
            <a:r>
              <a:rPr lang="en-US" sz="2400" dirty="0"/>
              <a:t>The hotter an object the faster it radiates energy</a:t>
            </a:r>
          </a:p>
          <a:p>
            <a:pPr lvl="1"/>
            <a:r>
              <a:rPr lang="en-US" sz="2400" dirty="0"/>
              <a:t>Faster radiation = shorter wavelengths</a:t>
            </a:r>
          </a:p>
          <a:p>
            <a:pPr lvl="1"/>
            <a:endParaRPr lang="en-US" sz="2400" dirty="0"/>
          </a:p>
          <a:p>
            <a:r>
              <a:rPr lang="en-US" sz="2400" dirty="0"/>
              <a:t>Energy from the Sun is mostly in the visible light spectrum</a:t>
            </a:r>
          </a:p>
          <a:p>
            <a:endParaRPr lang="en-US" sz="2400" dirty="0"/>
          </a:p>
          <a:p>
            <a:r>
              <a:rPr lang="en-US" sz="2400" dirty="0"/>
              <a:t>Energy radiated by the Earth is mostly infrared</a:t>
            </a:r>
          </a:p>
          <a:p>
            <a:endParaRPr lang="en-US" dirty="0"/>
          </a:p>
        </p:txBody>
      </p:sp>
      <p:sp>
        <p:nvSpPr>
          <p:cNvPr id="4" name="Title 1"/>
          <p:cNvSpPr>
            <a:spLocks noGrp="1"/>
          </p:cNvSpPr>
          <p:nvPr>
            <p:ph type="title"/>
          </p:nvPr>
        </p:nvSpPr>
        <p:spPr>
          <a:xfrm rot="16200000">
            <a:off x="-1751076" y="2665476"/>
            <a:ext cx="5562600" cy="1298448"/>
          </a:xfrm>
        </p:spPr>
        <p:txBody>
          <a:bodyPr>
            <a:noAutofit/>
          </a:bodyPr>
          <a:lstStyle/>
          <a:p>
            <a:r>
              <a:rPr lang="en-US" sz="3600" dirty="0" smtClean="0"/>
              <a:t>Electromagnetic Radiation and Earth’s Energy Balance</a:t>
            </a:r>
            <a:endParaRPr lang="en-US" sz="3600" dirty="0"/>
          </a:p>
        </p:txBody>
      </p:sp>
    </p:spTree>
    <p:extLst>
      <p:ext uri="{BB962C8B-B14F-4D97-AF65-F5344CB8AC3E}">
        <p14:creationId xmlns:p14="http://schemas.microsoft.com/office/powerpoint/2010/main" val="3891699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87580" y="1019331"/>
            <a:ext cx="7944787" cy="5400132"/>
          </a:xfrm>
        </p:spPr>
        <p:txBody>
          <a:bodyPr/>
          <a:lstStyle/>
          <a:p>
            <a:r>
              <a:rPr lang="en-US" altLang="en-US" sz="2400" dirty="0"/>
              <a:t>The process of trapping heat in the </a:t>
            </a:r>
            <a:r>
              <a:rPr lang="en-US" altLang="en-US" sz="2400" dirty="0" smtClean="0"/>
              <a:t>atmosphere</a:t>
            </a:r>
          </a:p>
          <a:p>
            <a:endParaRPr lang="en-US" altLang="en-US" sz="2400" dirty="0"/>
          </a:p>
          <a:p>
            <a:r>
              <a:rPr lang="en-US" altLang="en-US" sz="2400" dirty="0" smtClean="0">
                <a:hlinkClick r:id="rId2"/>
              </a:rPr>
              <a:t>Greenhouse effect video clip</a:t>
            </a:r>
            <a:endParaRPr lang="en-US" altLang="en-US" sz="2400" dirty="0" smtClean="0"/>
          </a:p>
          <a:p>
            <a:pPr marL="0" indent="0">
              <a:buNone/>
            </a:pPr>
            <a:endParaRPr lang="en-US" altLang="en-US" sz="2400" dirty="0"/>
          </a:p>
          <a:p>
            <a:r>
              <a:rPr lang="en-US" altLang="en-US" sz="2400" dirty="0"/>
              <a:t>Water vapor and several other gases warm the Earth’s atmosphere because they absorb and emit radiation</a:t>
            </a:r>
          </a:p>
          <a:p>
            <a:pPr lvl="1"/>
            <a:r>
              <a:rPr lang="en-US" altLang="en-US" sz="2400" dirty="0"/>
              <a:t>Water accounts for 85% of natural </a:t>
            </a:r>
            <a:r>
              <a:rPr lang="en-US" altLang="en-US" sz="2400" dirty="0" smtClean="0"/>
              <a:t>warming</a:t>
            </a:r>
          </a:p>
          <a:p>
            <a:pPr marL="502920" lvl="1" indent="0">
              <a:buNone/>
            </a:pPr>
            <a:endParaRPr lang="en-US" altLang="en-US" sz="2400" dirty="0"/>
          </a:p>
          <a:p>
            <a:r>
              <a:rPr lang="en-US" altLang="en-US" sz="2400" dirty="0"/>
              <a:t>Anthropogenic influences</a:t>
            </a:r>
          </a:p>
          <a:p>
            <a:pPr lvl="1"/>
            <a:r>
              <a:rPr lang="en-US" altLang="en-US" sz="2400" dirty="0"/>
              <a:t>Burning fossil fuels</a:t>
            </a:r>
          </a:p>
          <a:p>
            <a:pPr lvl="1"/>
            <a:r>
              <a:rPr lang="en-US" altLang="en-US" sz="2400" dirty="0"/>
              <a:t>Deforestation</a:t>
            </a:r>
          </a:p>
          <a:p>
            <a:pPr lvl="1"/>
            <a:r>
              <a:rPr lang="en-US" altLang="en-US" sz="2400" dirty="0"/>
              <a:t>Greenhouse gas </a:t>
            </a:r>
            <a:r>
              <a:rPr lang="en-US" altLang="en-US" sz="2400" dirty="0" smtClean="0"/>
              <a:t>emissions</a:t>
            </a:r>
          </a:p>
          <a:p>
            <a:pPr lvl="1"/>
            <a:endParaRPr lang="en-US" altLang="en-US" sz="2400" dirty="0"/>
          </a:p>
          <a:p>
            <a:pPr lvl="1"/>
            <a:endParaRPr lang="en-US" altLang="en-US" sz="2400" dirty="0"/>
          </a:p>
          <a:p>
            <a:endParaRPr lang="en-US" dirty="0"/>
          </a:p>
        </p:txBody>
      </p:sp>
      <p:sp>
        <p:nvSpPr>
          <p:cNvPr id="4" name="Title 1"/>
          <p:cNvSpPr>
            <a:spLocks noGrp="1"/>
          </p:cNvSpPr>
          <p:nvPr>
            <p:ph type="title"/>
          </p:nvPr>
        </p:nvSpPr>
        <p:spPr>
          <a:xfrm rot="16200000">
            <a:off x="-1237585" y="2745346"/>
            <a:ext cx="4448176" cy="1298448"/>
          </a:xfrm>
        </p:spPr>
        <p:txBody>
          <a:bodyPr>
            <a:noAutofit/>
          </a:bodyPr>
          <a:lstStyle/>
          <a:p>
            <a:r>
              <a:rPr lang="en-US" sz="4400" dirty="0" smtClean="0"/>
              <a:t>Greenhouse Effect</a:t>
            </a:r>
            <a:endParaRPr lang="en-US" sz="4400" dirty="0"/>
          </a:p>
        </p:txBody>
      </p:sp>
    </p:spTree>
    <p:extLst>
      <p:ext uri="{BB962C8B-B14F-4D97-AF65-F5344CB8AC3E}">
        <p14:creationId xmlns:p14="http://schemas.microsoft.com/office/powerpoint/2010/main" val="40486522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307" y="744187"/>
            <a:ext cx="7433316" cy="5491722"/>
          </a:xfrm>
        </p:spPr>
        <p:txBody>
          <a:bodyPr/>
          <a:lstStyle/>
          <a:p>
            <a:pPr marL="0" indent="0">
              <a:buNone/>
            </a:pPr>
            <a:r>
              <a:rPr lang="en-US" altLang="en-US" sz="2800" dirty="0"/>
              <a:t>Greenhouse </a:t>
            </a:r>
            <a:r>
              <a:rPr lang="en-US" altLang="en-US" sz="2800" dirty="0" smtClean="0"/>
              <a:t>Gases</a:t>
            </a:r>
            <a:endParaRPr lang="en-US" altLang="en-US" sz="2800" dirty="0"/>
          </a:p>
          <a:p>
            <a:pPr lvl="1"/>
            <a:r>
              <a:rPr lang="en-US" altLang="en-US" sz="2400" dirty="0"/>
              <a:t>Water </a:t>
            </a:r>
          </a:p>
          <a:p>
            <a:pPr lvl="2"/>
            <a:r>
              <a:rPr lang="en-US" altLang="en-US" sz="2400" dirty="0"/>
              <a:t>Most abundant (non-anthropogenic)</a:t>
            </a:r>
          </a:p>
          <a:p>
            <a:pPr lvl="1"/>
            <a:r>
              <a:rPr lang="en-US" altLang="en-US" sz="2400" dirty="0"/>
              <a:t>CO</a:t>
            </a:r>
            <a:r>
              <a:rPr lang="en-US" altLang="en-US" sz="2400" baseline="-25000" dirty="0"/>
              <a:t>2</a:t>
            </a:r>
            <a:r>
              <a:rPr lang="en-US" altLang="en-US" sz="2400" dirty="0"/>
              <a:t> </a:t>
            </a:r>
          </a:p>
          <a:p>
            <a:pPr lvl="2"/>
            <a:r>
              <a:rPr lang="en-US" altLang="en-US" sz="2400" dirty="0"/>
              <a:t>both anthropogenic and non-anthropogenic</a:t>
            </a:r>
          </a:p>
          <a:p>
            <a:pPr lvl="1"/>
            <a:r>
              <a:rPr lang="en-US" altLang="en-US" sz="2400" dirty="0"/>
              <a:t>Methane (CH</a:t>
            </a:r>
            <a:r>
              <a:rPr lang="en-US" altLang="en-US" sz="2400" baseline="-25000" dirty="0"/>
              <a:t>4</a:t>
            </a:r>
            <a:r>
              <a:rPr lang="en-US" altLang="en-US" sz="2400" dirty="0"/>
              <a:t> ) - both</a:t>
            </a:r>
          </a:p>
          <a:p>
            <a:pPr lvl="2"/>
            <a:r>
              <a:rPr lang="en-US" altLang="en-US" sz="2400" dirty="0"/>
              <a:t>10 times stronger than CO</a:t>
            </a:r>
            <a:r>
              <a:rPr lang="en-US" altLang="en-US" sz="2400" baseline="-25000" dirty="0"/>
              <a:t>2</a:t>
            </a:r>
          </a:p>
          <a:p>
            <a:pPr lvl="1"/>
            <a:r>
              <a:rPr lang="en-US" altLang="en-US" sz="2400" dirty="0"/>
              <a:t>CFCs (strictly man made)</a:t>
            </a:r>
          </a:p>
          <a:p>
            <a:pPr lvl="2"/>
            <a:r>
              <a:rPr lang="en-US" altLang="en-US" sz="2200" dirty="0"/>
              <a:t>Banned in most countries by the Montreal Protocol</a:t>
            </a:r>
          </a:p>
          <a:p>
            <a:pPr lvl="1"/>
            <a:r>
              <a:rPr lang="en-US" altLang="en-US" sz="2400" dirty="0"/>
              <a:t>Ozone-both</a:t>
            </a:r>
          </a:p>
          <a:p>
            <a:pPr lvl="1"/>
            <a:r>
              <a:rPr lang="en-US" altLang="en-US" sz="2400" dirty="0"/>
              <a:t>Nitrous oxides-both</a:t>
            </a:r>
          </a:p>
          <a:p>
            <a:endParaRPr lang="en-US" dirty="0"/>
          </a:p>
        </p:txBody>
      </p:sp>
      <p:sp>
        <p:nvSpPr>
          <p:cNvPr id="4" name="Title 1"/>
          <p:cNvSpPr>
            <a:spLocks noGrp="1"/>
          </p:cNvSpPr>
          <p:nvPr>
            <p:ph type="title"/>
          </p:nvPr>
        </p:nvSpPr>
        <p:spPr>
          <a:xfrm rot="16200000">
            <a:off x="-1237585" y="2745346"/>
            <a:ext cx="4448176" cy="1298448"/>
          </a:xfrm>
        </p:spPr>
        <p:txBody>
          <a:bodyPr>
            <a:noAutofit/>
          </a:bodyPr>
          <a:lstStyle/>
          <a:p>
            <a:r>
              <a:rPr lang="en-US" sz="4400" dirty="0" smtClean="0"/>
              <a:t>Greenhouse Effect</a:t>
            </a:r>
            <a:endParaRPr lang="en-US" sz="4400" dirty="0"/>
          </a:p>
        </p:txBody>
      </p:sp>
    </p:spTree>
    <p:extLst>
      <p:ext uri="{BB962C8B-B14F-4D97-AF65-F5344CB8AC3E}">
        <p14:creationId xmlns:p14="http://schemas.microsoft.com/office/powerpoint/2010/main" val="2635694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landlearnnsw.org.au/__data/assets/image/0012/301332/greenhouse-effe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7409" y="584616"/>
            <a:ext cx="7131009" cy="563489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rot="16200000">
            <a:off x="-1237585" y="2745346"/>
            <a:ext cx="4448176" cy="1298448"/>
          </a:xfrm>
        </p:spPr>
        <p:txBody>
          <a:bodyPr>
            <a:noAutofit/>
          </a:bodyPr>
          <a:lstStyle/>
          <a:p>
            <a:r>
              <a:rPr lang="en-US" sz="4400" dirty="0" smtClean="0"/>
              <a:t>Greenhouse Effect</a:t>
            </a:r>
            <a:endParaRPr lang="en-US" sz="4400" dirty="0"/>
          </a:p>
        </p:txBody>
      </p:sp>
    </p:spTree>
    <p:extLst>
      <p:ext uri="{BB962C8B-B14F-4D97-AF65-F5344CB8AC3E}">
        <p14:creationId xmlns:p14="http://schemas.microsoft.com/office/powerpoint/2010/main" val="42807895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Positive feedback</a:t>
            </a:r>
          </a:p>
          <a:p>
            <a:r>
              <a:rPr lang="en-US" altLang="en-US" sz="2400" dirty="0"/>
              <a:t>Ice caps melt and the earth gets darker therefore hotter</a:t>
            </a:r>
          </a:p>
          <a:p>
            <a:r>
              <a:rPr lang="en-US" altLang="en-US" sz="2400" dirty="0"/>
              <a:t>Deforestation decreases CO</a:t>
            </a:r>
            <a:r>
              <a:rPr lang="en-US" altLang="en-US" sz="2400" baseline="-25000" dirty="0"/>
              <a:t>2</a:t>
            </a:r>
            <a:r>
              <a:rPr lang="en-US" altLang="en-US" sz="2400" dirty="0"/>
              <a:t> absorption</a:t>
            </a:r>
          </a:p>
          <a:p>
            <a:r>
              <a:rPr lang="en-US" altLang="en-US" sz="2400" dirty="0"/>
              <a:t>More water vapor due to evaporation leads to more abundant greenhouse gases</a:t>
            </a:r>
          </a:p>
          <a:p>
            <a:r>
              <a:rPr lang="en-US" altLang="en-US" sz="2400" dirty="0"/>
              <a:t> Thawing of permafrost releases CH</a:t>
            </a:r>
            <a:r>
              <a:rPr lang="en-US" altLang="en-US" sz="2400" baseline="-25000" dirty="0"/>
              <a:t>4 </a:t>
            </a:r>
            <a:r>
              <a:rPr lang="en-US" altLang="en-US" sz="2400" dirty="0"/>
              <a:t>trapped in decomposing organic material </a:t>
            </a:r>
          </a:p>
          <a:p>
            <a:endParaRPr lang="en-US" dirty="0"/>
          </a:p>
        </p:txBody>
      </p:sp>
      <p:sp>
        <p:nvSpPr>
          <p:cNvPr id="4" name="Title 1"/>
          <p:cNvSpPr>
            <a:spLocks noGrp="1"/>
          </p:cNvSpPr>
          <p:nvPr>
            <p:ph type="title"/>
          </p:nvPr>
        </p:nvSpPr>
        <p:spPr>
          <a:xfrm rot="16200000">
            <a:off x="-1497415" y="2690382"/>
            <a:ext cx="4910372" cy="1298448"/>
          </a:xfrm>
        </p:spPr>
        <p:txBody>
          <a:bodyPr>
            <a:noAutofit/>
          </a:bodyPr>
          <a:lstStyle/>
          <a:p>
            <a:r>
              <a:rPr lang="en-US" sz="4400" dirty="0" smtClean="0"/>
              <a:t>Influences on Global Warming</a:t>
            </a:r>
            <a:endParaRPr lang="en-US" sz="4400" dirty="0"/>
          </a:p>
        </p:txBody>
      </p:sp>
    </p:spTree>
    <p:extLst>
      <p:ext uri="{BB962C8B-B14F-4D97-AF65-F5344CB8AC3E}">
        <p14:creationId xmlns:p14="http://schemas.microsoft.com/office/powerpoint/2010/main" val="2892493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a:t>Negative Feedback</a:t>
            </a:r>
          </a:p>
          <a:p>
            <a:r>
              <a:rPr lang="en-US" altLang="en-US" sz="2400" dirty="0"/>
              <a:t>More clouds block more radiation from reaching earth</a:t>
            </a:r>
          </a:p>
          <a:p>
            <a:r>
              <a:rPr lang="en-US" altLang="en-US" sz="2400" dirty="0"/>
              <a:t>More land from retreating glaciers means more plants</a:t>
            </a:r>
          </a:p>
          <a:p>
            <a:r>
              <a:rPr lang="en-US" altLang="en-US" sz="2400" dirty="0"/>
              <a:t>Warmer oceans means more cyanobacteria completing more photosynthesis</a:t>
            </a:r>
          </a:p>
          <a:p>
            <a:r>
              <a:rPr lang="en-US" altLang="en-US" sz="2400" dirty="0"/>
              <a:t>More CO</a:t>
            </a:r>
            <a:r>
              <a:rPr lang="en-US" altLang="en-US" sz="2400" baseline="-25000" dirty="0"/>
              <a:t>2</a:t>
            </a:r>
            <a:r>
              <a:rPr lang="en-US" altLang="en-US" sz="2400" dirty="0"/>
              <a:t> means less competition for plants to absorb CO</a:t>
            </a:r>
            <a:r>
              <a:rPr lang="en-US" altLang="en-US" sz="2400" baseline="-25000" dirty="0"/>
              <a:t>2</a:t>
            </a:r>
          </a:p>
          <a:p>
            <a:endParaRPr lang="en-US" dirty="0"/>
          </a:p>
        </p:txBody>
      </p:sp>
      <p:sp>
        <p:nvSpPr>
          <p:cNvPr id="4" name="Title 1"/>
          <p:cNvSpPr>
            <a:spLocks noGrp="1"/>
          </p:cNvSpPr>
          <p:nvPr>
            <p:ph type="title"/>
          </p:nvPr>
        </p:nvSpPr>
        <p:spPr>
          <a:xfrm rot="16200000">
            <a:off x="-1399979" y="2802807"/>
            <a:ext cx="4745480" cy="1298448"/>
          </a:xfrm>
        </p:spPr>
        <p:txBody>
          <a:bodyPr>
            <a:noAutofit/>
          </a:bodyPr>
          <a:lstStyle/>
          <a:p>
            <a:r>
              <a:rPr lang="en-US" sz="4400" dirty="0" smtClean="0"/>
              <a:t>Influences on Global Warming</a:t>
            </a:r>
            <a:endParaRPr lang="en-US" sz="4400" dirty="0"/>
          </a:p>
        </p:txBody>
      </p:sp>
    </p:spTree>
    <p:extLst>
      <p:ext uri="{BB962C8B-B14F-4D97-AF65-F5344CB8AC3E}">
        <p14:creationId xmlns:p14="http://schemas.microsoft.com/office/powerpoint/2010/main" val="4367413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4394" y="-224852"/>
            <a:ext cx="7987952" cy="5120640"/>
          </a:xfrm>
        </p:spPr>
        <p:txBody>
          <a:bodyPr/>
          <a:lstStyle/>
          <a:p>
            <a:r>
              <a:rPr lang="en-US" sz="2400" dirty="0"/>
              <a:t>Evidence in glacial ice bubbles shows that levels of solar energy correspond with patterns of warmer and colder historical periods</a:t>
            </a:r>
          </a:p>
          <a:p>
            <a:endParaRPr lang="en-US" sz="2400" dirty="0"/>
          </a:p>
          <a:p>
            <a:r>
              <a:rPr lang="en-US" sz="2400" dirty="0"/>
              <a:t>Increased particulate matter can cause an increase in cloud formation that leads to global dimming</a:t>
            </a:r>
          </a:p>
          <a:p>
            <a:pPr lvl="1"/>
            <a:r>
              <a:rPr lang="en-US" sz="2400" dirty="0"/>
              <a:t>Volcanic eruptions</a:t>
            </a:r>
          </a:p>
          <a:p>
            <a:pPr lvl="1"/>
            <a:r>
              <a:rPr lang="en-US" sz="2400" dirty="0"/>
              <a:t>Industrial emissions</a:t>
            </a:r>
          </a:p>
          <a:p>
            <a:endParaRPr lang="en-US" dirty="0"/>
          </a:p>
        </p:txBody>
      </p:sp>
      <p:sp>
        <p:nvSpPr>
          <p:cNvPr id="4" name="Title 1"/>
          <p:cNvSpPr>
            <a:spLocks noGrp="1"/>
          </p:cNvSpPr>
          <p:nvPr>
            <p:ph type="title"/>
          </p:nvPr>
        </p:nvSpPr>
        <p:spPr>
          <a:xfrm rot="16200000">
            <a:off x="-1399979" y="2802807"/>
            <a:ext cx="4745480" cy="1298448"/>
          </a:xfrm>
        </p:spPr>
        <p:txBody>
          <a:bodyPr>
            <a:noAutofit/>
          </a:bodyPr>
          <a:lstStyle/>
          <a:p>
            <a:r>
              <a:rPr lang="en-US" sz="4400" dirty="0" smtClean="0"/>
              <a:t>Influences on Global Warming</a:t>
            </a:r>
            <a:endParaRPr lang="en-US" sz="4400" dirty="0"/>
          </a:p>
        </p:txBody>
      </p:sp>
      <p:pic>
        <p:nvPicPr>
          <p:cNvPr id="5" name="Picture 4" descr="http://www.thewrap.com/wp-content/uploads/files/u3568/iceland_volcano_ash_clou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0819" y="3774128"/>
            <a:ext cx="4484558" cy="28073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tatic.vietmaz.com/files/2015/08/industrial-emissions-contribute-to-environmental-pollution-and-climate-change-photo-internet-836589-2015-08-18-15-27-55dtpho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00557" y="3747463"/>
            <a:ext cx="3741867" cy="280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6106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eatherwest.com/wp-content/uploads/2014/05/el_ni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229" y="3087974"/>
            <a:ext cx="6597546" cy="377002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689387" y="-344774"/>
            <a:ext cx="7315200" cy="5120640"/>
          </a:xfrm>
        </p:spPr>
        <p:txBody>
          <a:bodyPr/>
          <a:lstStyle/>
          <a:p>
            <a:pPr marL="0" indent="0">
              <a:buNone/>
            </a:pPr>
            <a:r>
              <a:rPr lang="en-US" sz="2800" dirty="0"/>
              <a:t>El Nino</a:t>
            </a:r>
          </a:p>
          <a:p>
            <a:pPr marL="342900" indent="-342900"/>
            <a:r>
              <a:rPr lang="en-US" sz="2400" dirty="0"/>
              <a:t>Reduced upwelling in the Eastern Pacific</a:t>
            </a:r>
          </a:p>
          <a:p>
            <a:pPr marL="342900" indent="-342900"/>
            <a:r>
              <a:rPr lang="en-US" sz="2400" dirty="0"/>
              <a:t>Reduced CO</a:t>
            </a:r>
            <a:r>
              <a:rPr lang="en-US" sz="2400" baseline="-25000" dirty="0"/>
              <a:t>2</a:t>
            </a:r>
            <a:r>
              <a:rPr lang="en-US" sz="2400" dirty="0"/>
              <a:t> outgassing from the oceans</a:t>
            </a:r>
          </a:p>
          <a:p>
            <a:pPr marL="342900" indent="-342900"/>
            <a:r>
              <a:rPr lang="en-US" sz="2400" dirty="0"/>
              <a:t>Changes to weather patterns in the upper atmosphere (jet stream)</a:t>
            </a:r>
          </a:p>
          <a:p>
            <a:pPr marL="342900" indent="-342900"/>
            <a:r>
              <a:rPr lang="en-US" sz="2400" dirty="0"/>
              <a:t>Increased occurrences of El Nino are predicted as the Earth warms</a:t>
            </a:r>
          </a:p>
          <a:p>
            <a:endParaRPr lang="en-US" dirty="0"/>
          </a:p>
        </p:txBody>
      </p:sp>
      <p:sp>
        <p:nvSpPr>
          <p:cNvPr id="5" name="Title 1"/>
          <p:cNvSpPr>
            <a:spLocks noGrp="1"/>
          </p:cNvSpPr>
          <p:nvPr>
            <p:ph type="title"/>
          </p:nvPr>
        </p:nvSpPr>
        <p:spPr>
          <a:xfrm rot="16200000">
            <a:off x="-1399979" y="2802807"/>
            <a:ext cx="4745480" cy="1298448"/>
          </a:xfrm>
        </p:spPr>
        <p:txBody>
          <a:bodyPr>
            <a:noAutofit/>
          </a:bodyPr>
          <a:lstStyle/>
          <a:p>
            <a:r>
              <a:rPr lang="en-US" sz="4400" dirty="0" smtClean="0"/>
              <a:t>Influences on Global Warming</a:t>
            </a:r>
            <a:endParaRPr lang="en-US" sz="4400" dirty="0"/>
          </a:p>
        </p:txBody>
      </p:sp>
    </p:spTree>
    <p:extLst>
      <p:ext uri="{BB962C8B-B14F-4D97-AF65-F5344CB8AC3E}">
        <p14:creationId xmlns:p14="http://schemas.microsoft.com/office/powerpoint/2010/main" val="419849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400" dirty="0"/>
              <a:t>Polar amplification explains increased solar absorption by ocean water as polar ice melts and reduces reflective surfaces</a:t>
            </a:r>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r>
              <a:rPr lang="en-US" sz="2400" dirty="0"/>
              <a:t>Increased absorption of solar energy means warmer ocean temperatures, rising sea levels due to melting ice, and changes to the hydrologic cycle</a:t>
            </a:r>
          </a:p>
          <a:p>
            <a:endParaRPr lang="en-US" dirty="0"/>
          </a:p>
        </p:txBody>
      </p:sp>
      <p:pic>
        <p:nvPicPr>
          <p:cNvPr id="4" name="Picture 2" descr="http://cdn.phys.org/newman/gfx/news/hires/2013/1-meltpondsca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41662" y="1978702"/>
            <a:ext cx="5269142" cy="24501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rot="16200000">
            <a:off x="-1681044" y="2554553"/>
            <a:ext cx="5210175" cy="1298448"/>
          </a:xfrm>
        </p:spPr>
        <p:txBody>
          <a:bodyPr>
            <a:noAutofit/>
          </a:bodyPr>
          <a:lstStyle/>
          <a:p>
            <a:r>
              <a:rPr lang="en-US" sz="4800" dirty="0" smtClean="0"/>
              <a:t>Effects of Global Warming</a:t>
            </a:r>
            <a:endParaRPr lang="en-US" sz="4800" dirty="0"/>
          </a:p>
        </p:txBody>
      </p:sp>
    </p:spTree>
    <p:extLst>
      <p:ext uri="{BB962C8B-B14F-4D97-AF65-F5344CB8AC3E}">
        <p14:creationId xmlns:p14="http://schemas.microsoft.com/office/powerpoint/2010/main" val="3945882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14436" y="-365086"/>
            <a:ext cx="7315200" cy="5120640"/>
          </a:xfrm>
        </p:spPr>
        <p:txBody>
          <a:bodyPr/>
          <a:lstStyle/>
          <a:p>
            <a:r>
              <a:rPr lang="en-US" sz="2400" dirty="0"/>
              <a:t>Due to changes in the hydrologic cycle, weather patterns change and climate shifts</a:t>
            </a:r>
          </a:p>
          <a:p>
            <a:pPr lvl="1"/>
            <a:r>
              <a:rPr lang="en-US" sz="2400" dirty="0"/>
              <a:t>Redistribution of water</a:t>
            </a:r>
          </a:p>
          <a:p>
            <a:pPr lvl="1"/>
            <a:r>
              <a:rPr lang="en-US" sz="2400" dirty="0"/>
              <a:t>Biome changes</a:t>
            </a:r>
          </a:p>
          <a:p>
            <a:pPr lvl="1"/>
            <a:r>
              <a:rPr lang="en-US" sz="2400" dirty="0"/>
              <a:t>Stress to agricultural production </a:t>
            </a:r>
          </a:p>
          <a:p>
            <a:pPr lvl="1"/>
            <a:r>
              <a:rPr lang="en-US" sz="2400" dirty="0"/>
              <a:t>Human population displacement</a:t>
            </a:r>
          </a:p>
          <a:p>
            <a:endParaRPr lang="en-US" dirty="0"/>
          </a:p>
        </p:txBody>
      </p:sp>
      <p:sp>
        <p:nvSpPr>
          <p:cNvPr id="4" name="Title 1"/>
          <p:cNvSpPr>
            <a:spLocks noGrp="1"/>
          </p:cNvSpPr>
          <p:nvPr>
            <p:ph type="title"/>
          </p:nvPr>
        </p:nvSpPr>
        <p:spPr>
          <a:xfrm rot="16200000">
            <a:off x="-1681044" y="2554553"/>
            <a:ext cx="5210175" cy="1298448"/>
          </a:xfrm>
        </p:spPr>
        <p:txBody>
          <a:bodyPr>
            <a:noAutofit/>
          </a:bodyPr>
          <a:lstStyle/>
          <a:p>
            <a:r>
              <a:rPr lang="en-US" sz="4800" dirty="0" smtClean="0"/>
              <a:t>Effects of Global Warming</a:t>
            </a:r>
            <a:endParaRPr lang="en-US" sz="4800" dirty="0"/>
          </a:p>
        </p:txBody>
      </p:sp>
      <p:pic>
        <p:nvPicPr>
          <p:cNvPr id="5" name="Picture 2" descr="http://psysr-climatetoolkit.org/images/climate/SeaLevelRis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537679"/>
            <a:ext cx="3882959" cy="285009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natureviewspitsbergen.files.wordpress.com/2011/07/20080701_spitsbergen_pack_57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764" y="3177915"/>
            <a:ext cx="4277811" cy="2850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980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0559" y="-345259"/>
            <a:ext cx="7315200" cy="5120640"/>
          </a:xfrm>
        </p:spPr>
        <p:txBody>
          <a:bodyPr>
            <a:normAutofit/>
          </a:bodyPr>
          <a:lstStyle/>
          <a:p>
            <a:r>
              <a:rPr lang="en-US" sz="2400" dirty="0" smtClean="0"/>
              <a:t>The atmosphere becomes thinner with increasing altitude and changes temperatures</a:t>
            </a:r>
          </a:p>
          <a:p>
            <a:endParaRPr lang="en-US" sz="2400" dirty="0"/>
          </a:p>
          <a:p>
            <a:r>
              <a:rPr lang="en-US" sz="2400" dirty="0" smtClean="0"/>
              <a:t>There is no definite boundary between the atmosphere and outer space</a:t>
            </a:r>
          </a:p>
          <a:p>
            <a:pPr lvl="1"/>
            <a:r>
              <a:rPr lang="en-US" sz="2400" dirty="0"/>
              <a:t>Kármán </a:t>
            </a:r>
            <a:r>
              <a:rPr lang="en-US" sz="2400" dirty="0" smtClean="0"/>
              <a:t>line – 100km above the Earth’s Surface</a:t>
            </a:r>
          </a:p>
          <a:p>
            <a:pPr lvl="1"/>
            <a:r>
              <a:rPr lang="en-US" sz="2400" dirty="0" smtClean="0"/>
              <a:t>Exosphere – layer above the thermosphere</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2050" name="Picture 2" descr="http://en.es-static.us/upl/2011/11/atmosphere_horizon_1920.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109" y="3819962"/>
            <a:ext cx="4198099" cy="2794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6916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1681044" y="2554553"/>
            <a:ext cx="5210175" cy="1298448"/>
          </a:xfrm>
        </p:spPr>
        <p:txBody>
          <a:bodyPr>
            <a:noAutofit/>
          </a:bodyPr>
          <a:lstStyle/>
          <a:p>
            <a:r>
              <a:rPr lang="en-US" sz="4800" dirty="0" smtClean="0"/>
              <a:t>Effects of Global Warming</a:t>
            </a:r>
            <a:endParaRPr lang="en-US" sz="4800" dirty="0"/>
          </a:p>
        </p:txBody>
      </p:sp>
      <p:pic>
        <p:nvPicPr>
          <p:cNvPr id="5" name="Picture 4" descr="figure 23-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5452" y="395195"/>
            <a:ext cx="495141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31432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79523" y="168275"/>
            <a:ext cx="8062902" cy="4890466"/>
          </a:xfrm>
        </p:spPr>
        <p:txBody>
          <a:bodyPr/>
          <a:lstStyle/>
          <a:p>
            <a:r>
              <a:rPr lang="en-US" sz="2400" dirty="0"/>
              <a:t>Adaptation by humans and agriculture production to gradual increases in </a:t>
            </a:r>
            <a:r>
              <a:rPr lang="en-US" sz="2400" dirty="0" smtClean="0"/>
              <a:t>temperature</a:t>
            </a:r>
          </a:p>
          <a:p>
            <a:endParaRPr lang="en-US" sz="2400" dirty="0"/>
          </a:p>
          <a:p>
            <a:r>
              <a:rPr lang="en-US" sz="2400" dirty="0"/>
              <a:t>Worldwide policies to reduce greenhouse emissions</a:t>
            </a:r>
          </a:p>
          <a:p>
            <a:pPr lvl="1"/>
            <a:r>
              <a:rPr lang="en-US" sz="2400" dirty="0"/>
              <a:t>Increased alternative energy use</a:t>
            </a:r>
          </a:p>
          <a:p>
            <a:pPr lvl="1"/>
            <a:r>
              <a:rPr lang="en-US" sz="2400" dirty="0"/>
              <a:t>Energy conservation</a:t>
            </a:r>
          </a:p>
          <a:p>
            <a:pPr lvl="1"/>
            <a:r>
              <a:rPr lang="en-US" sz="2400" dirty="0"/>
              <a:t>Better management of carbon sinks (carbon sequestration)</a:t>
            </a:r>
          </a:p>
          <a:p>
            <a:endParaRPr lang="en-US" dirty="0"/>
          </a:p>
        </p:txBody>
      </p:sp>
      <p:sp>
        <p:nvSpPr>
          <p:cNvPr id="4" name="Title 1"/>
          <p:cNvSpPr>
            <a:spLocks noGrp="1"/>
          </p:cNvSpPr>
          <p:nvPr>
            <p:ph type="title"/>
          </p:nvPr>
        </p:nvSpPr>
        <p:spPr>
          <a:xfrm rot="16200000">
            <a:off x="-1325028" y="2891499"/>
            <a:ext cx="4862903" cy="1298448"/>
          </a:xfrm>
        </p:spPr>
        <p:txBody>
          <a:bodyPr>
            <a:noAutofit/>
          </a:bodyPr>
          <a:lstStyle/>
          <a:p>
            <a:r>
              <a:rPr lang="en-US" sz="4800" dirty="0" smtClean="0"/>
              <a:t>Adjustments to Global Warming</a:t>
            </a:r>
            <a:endParaRPr lang="en-US" sz="4800" dirty="0"/>
          </a:p>
        </p:txBody>
      </p:sp>
      <p:sp>
        <p:nvSpPr>
          <p:cNvPr id="5" name="AutoShape 2" descr="http://ekostoriesdotcom.files.wordpress.com/2012/05/economy-vs-environment.jp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44982" y="3929075"/>
            <a:ext cx="4152275" cy="2621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descr="http://i.dailymail.co.uk/i/pix/2014/09/21/article-2763839-21886D8000000578-592_964x59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853" y="4111112"/>
            <a:ext cx="3951730" cy="243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60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5" name="Picture 4" descr="figure 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5548" y="375634"/>
            <a:ext cx="8029575"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38787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33884" y="250723"/>
            <a:ext cx="5884606" cy="6253316"/>
          </a:xfrm>
        </p:spPr>
        <p:txBody>
          <a:bodyPr>
            <a:normAutofit/>
          </a:bodyPr>
          <a:lstStyle/>
          <a:p>
            <a:pPr marL="0" indent="0">
              <a:buNone/>
            </a:pPr>
            <a:r>
              <a:rPr lang="en-US" sz="2400" b="1" dirty="0" smtClean="0"/>
              <a:t>Exosphere</a:t>
            </a:r>
          </a:p>
          <a:p>
            <a:r>
              <a:rPr lang="en-US" sz="2400" dirty="0" smtClean="0"/>
              <a:t>Outermost layer of the atmosphere extending from the Exobase just above the Thermosphere to approximately 10,000km above the Earth’s surface</a:t>
            </a:r>
          </a:p>
          <a:p>
            <a:r>
              <a:rPr lang="en-US" sz="2400" dirty="0" smtClean="0"/>
              <a:t>Composition: mostly hydrogen and helium with small amounts of nitrogen, oxygen and carbon dioxide</a:t>
            </a:r>
          </a:p>
          <a:p>
            <a:r>
              <a:rPr lang="en-US" sz="2400" dirty="0" smtClean="0"/>
              <a:t>Gases are so spread out here that molecules rarely interact with one another</a:t>
            </a:r>
          </a:p>
          <a:p>
            <a:r>
              <a:rPr lang="en-US" sz="2400" dirty="0" smtClean="0"/>
              <a:t>Changes occur because of interactions with solar radiation and the magnetosphere</a:t>
            </a:r>
          </a:p>
          <a:p>
            <a:endParaRPr lang="en-US"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6" name="Picture 5"/>
          <p:cNvPicPr>
            <a:picLocks noChangeAspect="1"/>
          </p:cNvPicPr>
          <p:nvPr/>
        </p:nvPicPr>
        <p:blipFill>
          <a:blip r:embed="rId2"/>
          <a:stretch>
            <a:fillRect/>
          </a:stretch>
        </p:blipFill>
        <p:spPr>
          <a:xfrm>
            <a:off x="2109019" y="1728363"/>
            <a:ext cx="3392129" cy="3392129"/>
          </a:xfrm>
          <a:prstGeom prst="rect">
            <a:avLst/>
          </a:prstGeom>
        </p:spPr>
      </p:pic>
    </p:spTree>
    <p:extLst>
      <p:ext uri="{BB962C8B-B14F-4D97-AF65-F5344CB8AC3E}">
        <p14:creationId xmlns:p14="http://schemas.microsoft.com/office/powerpoint/2010/main" val="4197578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marL="0" indent="0">
              <a:buNone/>
            </a:pPr>
            <a:r>
              <a:rPr lang="en-US" sz="2400" b="1" dirty="0" smtClean="0"/>
              <a:t>Thermosphere</a:t>
            </a:r>
            <a:endParaRPr lang="en-US" sz="2400" dirty="0" smtClean="0"/>
          </a:p>
          <a:p>
            <a:r>
              <a:rPr lang="en-US" sz="2400" dirty="0" smtClean="0"/>
              <a:t>Extends from the </a:t>
            </a:r>
            <a:r>
              <a:rPr lang="en-US" sz="2400" dirty="0" err="1" smtClean="0"/>
              <a:t>mesopause</a:t>
            </a:r>
            <a:r>
              <a:rPr lang="en-US" sz="2400" dirty="0" smtClean="0"/>
              <a:t> at 80Km to the </a:t>
            </a:r>
            <a:r>
              <a:rPr lang="en-US" sz="2400" dirty="0" err="1" smtClean="0"/>
              <a:t>thermopause</a:t>
            </a:r>
            <a:r>
              <a:rPr lang="en-US" sz="2400" dirty="0" smtClean="0"/>
              <a:t> (also known as the </a:t>
            </a:r>
            <a:r>
              <a:rPr lang="en-US" sz="2400" dirty="0" err="1" smtClean="0"/>
              <a:t>exobase</a:t>
            </a:r>
            <a:r>
              <a:rPr lang="en-US" sz="2400" dirty="0" smtClean="0"/>
              <a:t>) at 500-1000 km above the surface</a:t>
            </a:r>
          </a:p>
          <a:p>
            <a:endParaRPr lang="en-US" sz="2400" dirty="0" smtClean="0"/>
          </a:p>
          <a:p>
            <a:r>
              <a:rPr lang="en-US" sz="2400" dirty="0" smtClean="0"/>
              <a:t>Height of the thermosphere varies with solar activity</a:t>
            </a:r>
          </a:p>
          <a:p>
            <a:endParaRPr lang="en-US" sz="2400" dirty="0"/>
          </a:p>
          <a:p>
            <a:r>
              <a:rPr lang="en-US" sz="2400" dirty="0" smtClean="0"/>
              <a:t>Temperature due to solar radiation increases with altitude</a:t>
            </a:r>
          </a:p>
          <a:p>
            <a:endParaRPr lang="en-US" sz="2400" dirty="0"/>
          </a:p>
          <a:p>
            <a:r>
              <a:rPr lang="en-US" sz="2400" dirty="0" smtClean="0"/>
              <a:t>Temperature is not significant because of the low density of air molecules to trap and transfer heat ( it would not feel hot although solar radiation is high)</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spTree>
    <p:extLst>
      <p:ext uri="{BB962C8B-B14F-4D97-AF65-F5344CB8AC3E}">
        <p14:creationId xmlns:p14="http://schemas.microsoft.com/office/powerpoint/2010/main" val="34200848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562" y="-529977"/>
            <a:ext cx="8482628" cy="5120640"/>
          </a:xfrm>
        </p:spPr>
        <p:txBody>
          <a:bodyPr>
            <a:normAutofit/>
          </a:bodyPr>
          <a:lstStyle/>
          <a:p>
            <a:pPr marL="0" indent="0">
              <a:buNone/>
            </a:pPr>
            <a:r>
              <a:rPr lang="en-US" sz="2400" b="1" dirty="0" smtClean="0"/>
              <a:t>Thermosphere sub-layers:</a:t>
            </a:r>
            <a:endParaRPr lang="en-US" sz="2400" b="1" dirty="0"/>
          </a:p>
          <a:p>
            <a:r>
              <a:rPr lang="en-US" sz="2400" dirty="0" smtClean="0"/>
              <a:t>Magnetosphere – area of charged subatomic particles generated by the magnetic field of the Earth</a:t>
            </a:r>
          </a:p>
          <a:p>
            <a:pPr lvl="1"/>
            <a:r>
              <a:rPr lang="en-US" sz="2400" dirty="0" smtClean="0"/>
              <a:t>Extends above the atmosphere starting at 1000km above the surface</a:t>
            </a:r>
          </a:p>
          <a:p>
            <a:pPr lvl="1"/>
            <a:r>
              <a:rPr lang="en-US" sz="2400" dirty="0" smtClean="0"/>
              <a:t>Traps solar radiation in Van Allen belts </a:t>
            </a:r>
          </a:p>
          <a:p>
            <a:pPr lvl="1"/>
            <a:r>
              <a:rPr lang="en-US" sz="2400" dirty="0" smtClean="0"/>
              <a:t>Collisions of charged particles create  auroras</a:t>
            </a:r>
            <a:endParaRPr lang="en-US" sz="2400"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1026" name="Picture 2" descr="http://i.ytimg.com/vi/gm6iL8CsSWA/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4101" y="3649280"/>
            <a:ext cx="5076475" cy="28555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estories.exploratorium.edu/dispatches/wp-content/uploads/2008/05/aurora_from_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5058" y="3542417"/>
            <a:ext cx="2962379" cy="2962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360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69465" y="-559958"/>
            <a:ext cx="7315200" cy="5120640"/>
          </a:xfrm>
        </p:spPr>
        <p:txBody>
          <a:bodyPr/>
          <a:lstStyle/>
          <a:p>
            <a:pPr marL="0" indent="0">
              <a:buNone/>
            </a:pPr>
            <a:r>
              <a:rPr lang="en-US" sz="2400" b="1" dirty="0" smtClean="0"/>
              <a:t>Thermosphere sub-layers:</a:t>
            </a:r>
          </a:p>
          <a:p>
            <a:r>
              <a:rPr lang="en-US" sz="2400" dirty="0" smtClean="0"/>
              <a:t>Ionosphere- lower layer of the thermosphere that absorbs ultraviolet and X-ray radiation from the Sun </a:t>
            </a:r>
          </a:p>
          <a:p>
            <a:pPr lvl="1"/>
            <a:r>
              <a:rPr lang="en-US" sz="2400" dirty="0" smtClean="0"/>
              <a:t>Creates charged ions</a:t>
            </a:r>
          </a:p>
          <a:p>
            <a:pPr lvl="1"/>
            <a:r>
              <a:rPr lang="en-US" sz="2400" dirty="0" smtClean="0"/>
              <a:t>Radio waves bounce off of this layer and reflect back to Earth</a:t>
            </a:r>
          </a:p>
          <a:p>
            <a:pPr marL="502920" lvl="1" indent="0">
              <a:buNone/>
            </a:pPr>
            <a:endParaRPr lang="en-US" dirty="0"/>
          </a:p>
        </p:txBody>
      </p:sp>
      <p:sp>
        <p:nvSpPr>
          <p:cNvPr id="4" name="Title 1"/>
          <p:cNvSpPr txBox="1">
            <a:spLocks/>
          </p:cNvSpPr>
          <p:nvPr/>
        </p:nvSpPr>
        <p:spPr>
          <a:xfrm rot="16200000">
            <a:off x="-1192423" y="2194418"/>
            <a:ext cx="5262978" cy="24600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smtClean="0"/>
              <a:t>Atmosphere Structure and Composition</a:t>
            </a:r>
            <a:endParaRPr lang="en-US" dirty="0"/>
          </a:p>
        </p:txBody>
      </p:sp>
      <p:pic>
        <p:nvPicPr>
          <p:cNvPr id="2050" name="Picture 2" descr="http://solar-center.stanford.edu/SID/activities/images/image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1522" y="2874649"/>
            <a:ext cx="4971062" cy="38489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3794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1872</TotalTime>
  <Words>1772</Words>
  <Application>Microsoft Office PowerPoint</Application>
  <PresentationFormat>Widescreen</PresentationFormat>
  <Paragraphs>290</Paragraphs>
  <Slides>41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Calibri</vt:lpstr>
      <vt:lpstr>Corbel</vt:lpstr>
      <vt:lpstr>Times New Roman</vt:lpstr>
      <vt:lpstr>Wingdings</vt:lpstr>
      <vt:lpstr>Wingdings 2</vt:lpstr>
      <vt:lpstr>Frame</vt:lpstr>
      <vt:lpstr>AP Environmental Science</vt:lpstr>
      <vt:lpstr>Atmosphere Structure and Composition</vt:lpstr>
      <vt:lpstr>Atmosphere Structure and Composition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Climate</vt:lpstr>
      <vt:lpstr>Climate</vt:lpstr>
      <vt:lpstr>Climate</vt:lpstr>
      <vt:lpstr>Climate Change</vt:lpstr>
      <vt:lpstr>Climate Change</vt:lpstr>
      <vt:lpstr>Climate Change</vt:lpstr>
      <vt:lpstr>Studying Global Climate Change</vt:lpstr>
      <vt:lpstr>Studying Global Climate Change</vt:lpstr>
      <vt:lpstr>Global Warming</vt:lpstr>
      <vt:lpstr>Electromagnetic Radiation and Earth’s Energy Balance</vt:lpstr>
      <vt:lpstr>Electromagnetic Radiation and Earth’s Energy Balance</vt:lpstr>
      <vt:lpstr>Greenhouse Effect</vt:lpstr>
      <vt:lpstr>Greenhouse Effect</vt:lpstr>
      <vt:lpstr>Greenhouse Effect</vt:lpstr>
      <vt:lpstr>Influences on Global Warming</vt:lpstr>
      <vt:lpstr>Influences on Global Warming</vt:lpstr>
      <vt:lpstr>Influences on Global Warming</vt:lpstr>
      <vt:lpstr>Influences on Global Warming</vt:lpstr>
      <vt:lpstr>Effects of Global Warming</vt:lpstr>
      <vt:lpstr>Effects of Global Warming</vt:lpstr>
      <vt:lpstr>Effects of Global Warming</vt:lpstr>
      <vt:lpstr>Adjustments to Global Warming</vt:lpstr>
    </vt:vector>
  </TitlesOfParts>
  <Company>Wake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Environmental Science</dc:title>
  <dc:creator>Leslie Lambert</dc:creator>
  <cp:lastModifiedBy>Leslie Lambert</cp:lastModifiedBy>
  <cp:revision>25</cp:revision>
  <dcterms:created xsi:type="dcterms:W3CDTF">2015-11-05T13:12:36Z</dcterms:created>
  <dcterms:modified xsi:type="dcterms:W3CDTF">2018-03-16T15:47:17Z</dcterms:modified>
</cp:coreProperties>
</file>