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8" r:id="rId2"/>
    <p:sldId id="259" r:id="rId3"/>
    <p:sldId id="301" r:id="rId4"/>
    <p:sldId id="260" r:id="rId5"/>
    <p:sldId id="302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300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5" r:id="rId40"/>
    <p:sldId id="294" r:id="rId41"/>
    <p:sldId id="296" r:id="rId42"/>
    <p:sldId id="297" r:id="rId43"/>
    <p:sldId id="298" r:id="rId44"/>
    <p:sldId id="299" r:id="rId45"/>
    <p:sldId id="303" r:id="rId46"/>
    <p:sldId id="304" r:id="rId47"/>
    <p:sldId id="305" r:id="rId48"/>
    <p:sldId id="306" r:id="rId49"/>
    <p:sldId id="311" r:id="rId50"/>
    <p:sldId id="310" r:id="rId51"/>
    <p:sldId id="307" r:id="rId52"/>
    <p:sldId id="308" r:id="rId53"/>
    <p:sldId id="309" r:id="rId54"/>
    <p:sldId id="312" r:id="rId55"/>
    <p:sldId id="313" r:id="rId56"/>
    <p:sldId id="314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es Lamberth" initials="J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68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Primary Pollutants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CO</c:v>
                </c:pt>
                <c:pt idx="1">
                  <c:v>VOC</c:v>
                </c:pt>
                <c:pt idx="2">
                  <c:v>NO</c:v>
                </c:pt>
                <c:pt idx="3">
                  <c:v>SO</c:v>
                </c:pt>
                <c:pt idx="4">
                  <c:v>Particulates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0.57999999999999996</c:v>
                </c:pt>
                <c:pt idx="1">
                  <c:v>0.11</c:v>
                </c:pt>
                <c:pt idx="2">
                  <c:v>0.15</c:v>
                </c:pt>
                <c:pt idx="3">
                  <c:v>0.13</c:v>
                </c:pt>
                <c:pt idx="4">
                  <c:v>0.03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B22C2-55FA-49CF-8569-F1CC46BC25A2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EA902-095B-4527-B53C-AAD24C522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54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EA902-095B-4527-B53C-AAD24C5224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43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3/29/2018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6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3/29/2018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10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3/29/2018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94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3/29/2018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9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3/29/2018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31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3/29/2018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13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3/29/2018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21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3/29/2018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74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3/29/2018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05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494176"/>
            <a:ext cx="212598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3/29/2018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67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493008"/>
            <a:ext cx="212598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3/29/2018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</p:spPr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03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457200"/>
              <a:t>3/29/2018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srgbClr val="40BAD2"/>
                </a:solidFill>
              </a:rPr>
              <a:pPr defTabSz="457200"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6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KBVwX8dVhI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tAd4p22NRo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airnow.gov/index.cfm?action=aqibasics.aqi" TargetMode="External"/><Relationship Id="rId2" Type="http://schemas.openxmlformats.org/officeDocument/2006/relationships/hyperlink" Target="http://www3.epa.gov/airtoxics/188polls.html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6589014" cy="3255264"/>
          </a:xfrm>
        </p:spPr>
        <p:txBody>
          <a:bodyPr/>
          <a:lstStyle/>
          <a:p>
            <a:r>
              <a:rPr lang="en-US" dirty="0" smtClean="0"/>
              <a:t>AP Environmental Science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Air Pollution (Chapter 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8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685800"/>
            <a:ext cx="6019799" cy="545134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Healthy people may be able to acclimate to pollutants so that they feel like they have no symptoms even though the pollutants may continue to affect them</a:t>
            </a:r>
          </a:p>
          <a:p>
            <a:endParaRPr lang="en-US" sz="2400" dirty="0"/>
          </a:p>
          <a:p>
            <a:r>
              <a:rPr lang="en-US" sz="2400" dirty="0" smtClean="0"/>
              <a:t>Many air pollutants have a synergistic effect where they combine to have greater effects than the individual pollutant would on its own</a:t>
            </a:r>
          </a:p>
          <a:p>
            <a:endParaRPr lang="en-US" sz="2400" dirty="0" smtClean="0"/>
          </a:p>
          <a:p>
            <a:r>
              <a:rPr lang="en-US" sz="2400" dirty="0" smtClean="0"/>
              <a:t>The respiratory system in vertebrate animals is affected more than any other body system</a:t>
            </a:r>
          </a:p>
          <a:p>
            <a:pPr marL="0" indent="0">
              <a:buNone/>
            </a:pPr>
            <a:r>
              <a:rPr lang="en-US" sz="2400" dirty="0" smtClean="0"/>
              <a:t>(</a:t>
            </a:r>
            <a:r>
              <a:rPr lang="en-US" sz="2400" dirty="0" smtClean="0">
                <a:hlinkClick r:id="rId2"/>
              </a:rPr>
              <a:t>TED talk on the global pandemic from air pollution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876775" y="2562574"/>
            <a:ext cx="5525311" cy="13145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Effects of Air Pollution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16315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t7e_fig_24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02097"/>
            <a:ext cx="6392863" cy="588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6200000">
            <a:off x="-1876775" y="2562574"/>
            <a:ext cx="5525311" cy="13145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Effects of Air Pollution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90138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309845" y="2757645"/>
            <a:ext cx="4763311" cy="168642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Types of Pollutants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609600"/>
            <a:ext cx="6934200" cy="5867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 smtClean="0"/>
              <a:t>Air pollutants occur either</a:t>
            </a:r>
          </a:p>
          <a:p>
            <a:pPr marL="0" indent="0">
              <a:buNone/>
            </a:pPr>
            <a:r>
              <a:rPr lang="en-US" sz="2400" dirty="0" smtClean="0"/>
              <a:t> in gaseous form or as small</a:t>
            </a:r>
          </a:p>
          <a:p>
            <a:pPr marL="0" indent="0">
              <a:buNone/>
            </a:pPr>
            <a:r>
              <a:rPr lang="en-US" sz="2400" dirty="0" smtClean="0"/>
              <a:t> liquid or solid materials called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  <a:r>
              <a:rPr lang="en-US" sz="2400" b="1" dirty="0" smtClean="0"/>
              <a:t>particulate matter</a:t>
            </a:r>
          </a:p>
          <a:p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Two Types:</a:t>
            </a:r>
            <a:endParaRPr lang="en-US" sz="2400" b="1" dirty="0"/>
          </a:p>
          <a:p>
            <a:r>
              <a:rPr lang="en-US" sz="2400" b="1" dirty="0" smtClean="0"/>
              <a:t>Primary pollutants</a:t>
            </a:r>
            <a:r>
              <a:rPr lang="en-US" sz="2400" dirty="0" smtClean="0"/>
              <a:t> emitted directly into the air</a:t>
            </a:r>
          </a:p>
          <a:p>
            <a:endParaRPr lang="en-US" sz="2400" dirty="0" smtClean="0"/>
          </a:p>
          <a:p>
            <a:r>
              <a:rPr lang="en-US" sz="2400" b="1" dirty="0" smtClean="0"/>
              <a:t>Secondary pollutants </a:t>
            </a:r>
            <a:r>
              <a:rPr lang="en-US" sz="2400" dirty="0" smtClean="0"/>
              <a:t>created through reactions between primary pollutants and  other compounds in the air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763923844"/>
              </p:ext>
            </p:extLst>
          </p:nvPr>
        </p:nvGraphicFramePr>
        <p:xfrm>
          <a:off x="3810000" y="228600"/>
          <a:ext cx="7010400" cy="360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0994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mages.slideplayer.com/15/4673099/slides/slid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43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 rot="16200000">
            <a:off x="-1309845" y="2757645"/>
            <a:ext cx="4763311" cy="168642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Types of Pollutants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42256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t7e_tab_24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5" y="1584470"/>
            <a:ext cx="8535987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051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864108"/>
            <a:ext cx="5943600" cy="5120640"/>
          </a:xfrm>
        </p:spPr>
        <p:txBody>
          <a:bodyPr>
            <a:noAutofit/>
          </a:bodyPr>
          <a:lstStyle/>
          <a:p>
            <a:r>
              <a:rPr lang="en-US" sz="2400" dirty="0" smtClean="0"/>
              <a:t>Secondary pollutant reactions require a collision between molecules which occurs rarely because of the relatively low density of the atmosphere.</a:t>
            </a:r>
          </a:p>
          <a:p>
            <a:endParaRPr lang="en-US" sz="2400" dirty="0"/>
          </a:p>
          <a:p>
            <a:r>
              <a:rPr lang="en-US" sz="2400" dirty="0" smtClean="0"/>
              <a:t>Most atmospheric reactions that occur require a free radical. </a:t>
            </a:r>
          </a:p>
          <a:p>
            <a:endParaRPr lang="en-US" sz="2400" dirty="0" smtClean="0"/>
          </a:p>
          <a:p>
            <a:r>
              <a:rPr lang="en-US" sz="2400" dirty="0" smtClean="0"/>
              <a:t>Free radicals are produced from stable molecules being broken apart (typically through photolysis) to form atoms that have unpaired electrons.  These atoms are much more reactive than the original molecule.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386045" y="2605245"/>
            <a:ext cx="4763311" cy="168642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Types of Pollutants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49460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52400"/>
            <a:ext cx="7239000" cy="339394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 smtClean="0"/>
              <a:t>Hydroxyl (OH) is one of the most important atmospheric radicals formed from the photolysis of tropospheric ozone</a:t>
            </a:r>
          </a:p>
          <a:p>
            <a:endParaRPr lang="en-US" sz="2400" dirty="0"/>
          </a:p>
          <a:p>
            <a:r>
              <a:rPr lang="en-US" sz="2400" dirty="0" smtClean="0"/>
              <a:t>OH is short lived and almost immediately reacts with compounds like carbon monoxide, methane and VOCs 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386045" y="2605245"/>
            <a:ext cx="4763311" cy="168642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Types of Pollutants</a:t>
            </a:r>
            <a:endParaRPr lang="en-US" sz="4400" dirty="0"/>
          </a:p>
        </p:txBody>
      </p:sp>
      <p:pic>
        <p:nvPicPr>
          <p:cNvPr id="5122" name="Picture 2" descr="http://apesnature.homestead.com/files/fg22_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276600"/>
            <a:ext cx="51054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215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386045" y="2605245"/>
            <a:ext cx="4763311" cy="168642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Types of Pollutants</a:t>
            </a:r>
            <a:endParaRPr lang="en-US" sz="4400" dirty="0"/>
          </a:p>
        </p:txBody>
      </p:sp>
      <p:pic>
        <p:nvPicPr>
          <p:cNvPr id="8194" name="Picture 2" descr="http://ocefoundation018.org/images/cha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33785"/>
            <a:ext cx="4876800" cy="604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403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143000"/>
            <a:ext cx="5861049" cy="5120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Sulfur Dioxide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n-US" altLang="en-US" sz="2400" dirty="0" smtClean="0"/>
              <a:t>SO</a:t>
            </a:r>
            <a:r>
              <a:rPr lang="en-US" altLang="en-US" sz="2400" baseline="-25000" dirty="0" smtClean="0"/>
              <a:t>2</a:t>
            </a:r>
            <a:r>
              <a:rPr lang="en-US" altLang="en-US" sz="2400" dirty="0" smtClean="0"/>
              <a:t>)</a:t>
            </a:r>
            <a:endParaRPr lang="en-US" altLang="en-US" sz="2400" baseline="-25000" dirty="0"/>
          </a:p>
          <a:p>
            <a:r>
              <a:rPr lang="en-US" altLang="en-US" sz="2400" dirty="0">
                <a:ea typeface="ＭＳ Ｐゴシック" pitchFamily="34" charset="-128"/>
              </a:rPr>
              <a:t>Colorless odorless gas</a:t>
            </a:r>
          </a:p>
          <a:p>
            <a:r>
              <a:rPr lang="en-US" altLang="en-US" sz="2400" dirty="0">
                <a:ea typeface="ＭＳ Ｐゴシック" pitchFamily="34" charset="-128"/>
              </a:rPr>
              <a:t>Once emitted can be converted to sulfateSO</a:t>
            </a:r>
            <a:r>
              <a:rPr lang="en-US" altLang="en-US" sz="2400" baseline="-25000" dirty="0">
                <a:ea typeface="ＭＳ Ｐゴシック" pitchFamily="34" charset="-128"/>
              </a:rPr>
              <a:t>4</a:t>
            </a:r>
          </a:p>
          <a:p>
            <a:r>
              <a:rPr lang="en-US" altLang="en-US" sz="2400" dirty="0">
                <a:ea typeface="ＭＳ Ｐゴシック" pitchFamily="34" charset="-128"/>
              </a:rPr>
              <a:t>Removed from atmosphere by wet or dry deposition</a:t>
            </a:r>
          </a:p>
          <a:p>
            <a:r>
              <a:rPr lang="en-US" altLang="en-US" sz="2400" dirty="0">
                <a:ea typeface="ＭＳ Ｐゴシック" pitchFamily="34" charset="-128"/>
              </a:rPr>
              <a:t>Major human sources; coal power plants, industrial </a:t>
            </a:r>
            <a:r>
              <a:rPr lang="en-US" altLang="en-US" sz="2400" dirty="0" smtClean="0">
                <a:ea typeface="ＭＳ Ｐゴシック" pitchFamily="34" charset="-128"/>
              </a:rPr>
              <a:t>processes</a:t>
            </a:r>
          </a:p>
          <a:p>
            <a:r>
              <a:rPr lang="en-US" altLang="en-US" sz="2400" dirty="0"/>
              <a:t>Adverse effects depend on dose and concentration present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Injury or death to animals and plants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Corrosion of paint and metals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Important precursor to acid rain</a:t>
            </a:r>
          </a:p>
          <a:p>
            <a:endParaRPr lang="en-US" altLang="en-US" sz="2400" dirty="0">
              <a:ea typeface="ＭＳ Ｐゴシック" pitchFamily="34" charset="-128"/>
            </a:endParaRP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386045" y="2605245"/>
            <a:ext cx="4763311" cy="168642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Types of Pollutants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33700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Nitrogen Oxides</a:t>
            </a:r>
          </a:p>
          <a:p>
            <a:r>
              <a:rPr lang="en-US" altLang="en-US" sz="2400" dirty="0"/>
              <a:t>Occur in many forms in the atmosphere but largely emitted in two forms:</a:t>
            </a:r>
          </a:p>
          <a:p>
            <a:pPr lvl="1"/>
            <a:r>
              <a:rPr lang="en-US" altLang="en-US" sz="2400" dirty="0" smtClean="0">
                <a:ea typeface="ＭＳ Ｐゴシック" pitchFamily="34" charset="-128"/>
              </a:rPr>
              <a:t>Nitrogen monoxide - </a:t>
            </a:r>
            <a:r>
              <a:rPr lang="en-US" altLang="en-US" sz="2400" dirty="0">
                <a:ea typeface="ＭＳ Ｐゴシック" pitchFamily="34" charset="-128"/>
              </a:rPr>
              <a:t>NO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Nitrogen </a:t>
            </a:r>
            <a:r>
              <a:rPr lang="en-US" altLang="en-US" sz="2400" dirty="0" smtClean="0">
                <a:ea typeface="ＭＳ Ｐゴシック" pitchFamily="34" charset="-128"/>
              </a:rPr>
              <a:t>dioxide - </a:t>
            </a:r>
            <a:r>
              <a:rPr lang="en-US" altLang="en-US" sz="2400" dirty="0">
                <a:ea typeface="ＭＳ Ｐゴシック" pitchFamily="34" charset="-128"/>
              </a:rPr>
              <a:t>NO</a:t>
            </a:r>
            <a:r>
              <a:rPr lang="en-US" altLang="en-US" sz="2400" baseline="-25000" dirty="0">
                <a:ea typeface="ＭＳ Ｐゴシック" pitchFamily="34" charset="-128"/>
              </a:rPr>
              <a:t>2</a:t>
            </a:r>
          </a:p>
          <a:p>
            <a:pPr lvl="2"/>
            <a:r>
              <a:rPr lang="en-US" altLang="en-US" sz="2400" dirty="0">
                <a:ea typeface="ＭＳ Ｐゴシック" pitchFamily="34" charset="-128"/>
              </a:rPr>
              <a:t>A yellow-brown to reddish-brown gas</a:t>
            </a:r>
          </a:p>
          <a:p>
            <a:pPr lvl="2"/>
            <a:r>
              <a:rPr lang="en-US" altLang="en-US" sz="2400" dirty="0">
                <a:ea typeface="ＭＳ Ｐゴシック" pitchFamily="34" charset="-128"/>
              </a:rPr>
              <a:t>May be converted to </a:t>
            </a:r>
            <a:r>
              <a:rPr lang="en-US" altLang="en-US" sz="2400" dirty="0" smtClean="0">
                <a:ea typeface="ＭＳ Ｐゴシック" pitchFamily="34" charset="-128"/>
              </a:rPr>
              <a:t>NO</a:t>
            </a:r>
            <a:r>
              <a:rPr lang="en-US" altLang="en-US" sz="2400" baseline="-25000" dirty="0" smtClean="0">
                <a:ea typeface="ＭＳ Ｐゴシック" pitchFamily="34" charset="-128"/>
              </a:rPr>
              <a:t>3</a:t>
            </a:r>
            <a:r>
              <a:rPr lang="en-US" altLang="en-US" sz="2400" baseline="30000" dirty="0" smtClean="0">
                <a:ea typeface="ＭＳ Ｐゴシック" pitchFamily="34" charset="-128"/>
              </a:rPr>
              <a:t>1-</a:t>
            </a:r>
            <a:endParaRPr lang="en-US" altLang="en-US" sz="2400" baseline="30000" dirty="0">
              <a:ea typeface="ＭＳ Ｐゴシック" pitchFamily="34" charset="-128"/>
            </a:endParaRP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Both subject to emissions regulation and contribute to smog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NO</a:t>
            </a:r>
            <a:r>
              <a:rPr lang="en-US" altLang="en-US" sz="2400" baseline="-25000" dirty="0">
                <a:ea typeface="ＭＳ Ｐゴシック" pitchFamily="34" charset="-128"/>
              </a:rPr>
              <a:t>2</a:t>
            </a:r>
            <a:r>
              <a:rPr lang="en-US" altLang="en-US" sz="2400" dirty="0">
                <a:ea typeface="ＭＳ Ｐゴシック" pitchFamily="34" charset="-128"/>
              </a:rPr>
              <a:t> major contributor to acid rain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386045" y="2605245"/>
            <a:ext cx="4763311" cy="168642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Types of Pollutants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53530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762475" y="2905475"/>
            <a:ext cx="5144312" cy="1009762"/>
          </a:xfrm>
        </p:spPr>
        <p:txBody>
          <a:bodyPr>
            <a:noAutofit/>
          </a:bodyPr>
          <a:lstStyle/>
          <a:p>
            <a:r>
              <a:rPr lang="en-US" sz="4000" dirty="0" smtClean="0"/>
              <a:t>History of Air Pollution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609600"/>
            <a:ext cx="5943600" cy="5120640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r>
              <a:rPr lang="en-US" sz="2400" b="1" dirty="0" smtClean="0"/>
              <a:t>1550</a:t>
            </a:r>
            <a:r>
              <a:rPr lang="en-US" sz="2400" dirty="0" smtClean="0"/>
              <a:t> – first observation of photochemical smog</a:t>
            </a:r>
          </a:p>
          <a:p>
            <a:r>
              <a:rPr lang="en-US" sz="2400" b="1" dirty="0" smtClean="0"/>
              <a:t>17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century- </a:t>
            </a:r>
            <a:r>
              <a:rPr lang="en-US" sz="2400" dirty="0" smtClean="0"/>
              <a:t>first observation of acid rain</a:t>
            </a:r>
          </a:p>
          <a:p>
            <a:r>
              <a:rPr lang="en-US" sz="2400" b="1" dirty="0" smtClean="0"/>
              <a:t>18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century- </a:t>
            </a:r>
            <a:r>
              <a:rPr lang="en-US" sz="2400" dirty="0" smtClean="0"/>
              <a:t>recognition of smog and acid rain as damaging to plants</a:t>
            </a:r>
          </a:p>
          <a:p>
            <a:r>
              <a:rPr lang="en-US" sz="2400" b="1" dirty="0" smtClean="0"/>
              <a:t>1905</a:t>
            </a:r>
            <a:r>
              <a:rPr lang="en-US" sz="2400" dirty="0" smtClean="0"/>
              <a:t>- introduction of “smog” as a technical term</a:t>
            </a:r>
          </a:p>
          <a:p>
            <a:r>
              <a:rPr lang="en-US" sz="2400" b="1" dirty="0" smtClean="0"/>
              <a:t>1948</a:t>
            </a:r>
            <a:r>
              <a:rPr lang="en-US" sz="2400" dirty="0" smtClean="0"/>
              <a:t>- Donora Zinc Works  air pollution event</a:t>
            </a:r>
          </a:p>
          <a:p>
            <a:r>
              <a:rPr lang="en-US" sz="2400" b="1" dirty="0" smtClean="0"/>
              <a:t>1952</a:t>
            </a:r>
            <a:r>
              <a:rPr lang="en-US" sz="2400" dirty="0" smtClean="0"/>
              <a:t>- London smog crisis</a:t>
            </a:r>
          </a:p>
          <a:p>
            <a:r>
              <a:rPr lang="en-US" sz="2400" b="1" dirty="0" smtClean="0"/>
              <a:t>1997 &amp; 2015- </a:t>
            </a:r>
            <a:r>
              <a:rPr lang="en-US" sz="2400" dirty="0" smtClean="0"/>
              <a:t>Indonesian wildfires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5272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400" b="1" dirty="0" smtClean="0"/>
              <a:t>Nitrogen Oxides</a:t>
            </a:r>
          </a:p>
          <a:p>
            <a:r>
              <a:rPr lang="en-US" altLang="en-US" sz="2400" dirty="0" smtClean="0"/>
              <a:t>Nearly </a:t>
            </a:r>
            <a:r>
              <a:rPr lang="en-US" altLang="en-US" sz="2400" dirty="0"/>
              <a:t>all NO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emitted </a:t>
            </a:r>
            <a:r>
              <a:rPr lang="en-US" altLang="en-US" sz="2400" dirty="0" smtClean="0"/>
              <a:t>is from </a:t>
            </a:r>
            <a:r>
              <a:rPr lang="en-US" altLang="en-US" sz="2400" dirty="0"/>
              <a:t>human sources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Automobiles and power plants that burn fossil </a:t>
            </a:r>
            <a:r>
              <a:rPr lang="en-US" altLang="en-US" sz="2400" dirty="0" smtClean="0">
                <a:ea typeface="ＭＳ Ｐゴシック" pitchFamily="34" charset="-128"/>
              </a:rPr>
              <a:t>fuels</a:t>
            </a:r>
          </a:p>
          <a:p>
            <a:pPr lvl="1"/>
            <a:endParaRPr lang="en-US" altLang="en-US" sz="2400" dirty="0">
              <a:ea typeface="ＭＳ Ｐゴシック" pitchFamily="34" charset="-128"/>
            </a:endParaRPr>
          </a:p>
          <a:p>
            <a:r>
              <a:rPr lang="en-US" altLang="en-US" sz="2400" dirty="0"/>
              <a:t>Environmental </a:t>
            </a:r>
            <a:r>
              <a:rPr lang="en-US" altLang="en-US" sz="2400" dirty="0" smtClean="0"/>
              <a:t>effects:</a:t>
            </a:r>
            <a:endParaRPr lang="en-US" altLang="en-US" sz="2400" dirty="0"/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Irritate eyes and mucous membranes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Suppress plant growth</a:t>
            </a:r>
          </a:p>
          <a:p>
            <a:pPr lvl="2"/>
            <a:r>
              <a:rPr lang="en-US" altLang="en-US" sz="2400" dirty="0">
                <a:ea typeface="ＭＳ Ｐゴシック" pitchFamily="34" charset="-128"/>
              </a:rPr>
              <a:t>However when convert to nitrate may promote plant growth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386045" y="2605245"/>
            <a:ext cx="4763311" cy="168642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Types of Pollutants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43161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1950" y="864108"/>
            <a:ext cx="5937249" cy="512064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 smtClean="0"/>
              <a:t>Carbon Monoxide</a:t>
            </a:r>
          </a:p>
          <a:p>
            <a:r>
              <a:rPr lang="en-US" altLang="en-US" sz="2400" dirty="0" smtClean="0"/>
              <a:t>CO </a:t>
            </a:r>
            <a:r>
              <a:rPr lang="en-US" altLang="en-US" sz="2400" dirty="0"/>
              <a:t>is a colorless, odorless gas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Even at low concentrations is extremely toxic to humans</a:t>
            </a:r>
          </a:p>
          <a:p>
            <a:pPr lvl="2"/>
            <a:r>
              <a:rPr lang="en-US" altLang="en-US" sz="2400" dirty="0">
                <a:ea typeface="ＭＳ Ｐゴシック" pitchFamily="34" charset="-128"/>
              </a:rPr>
              <a:t>Binds to hemoglobin in blood.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90% of CO in atmosphere comes from natural sources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10% comes from fires, cars, and incomplete burning of organic compounds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386045" y="2605245"/>
            <a:ext cx="4763311" cy="168642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Types of Pollutants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66839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143000"/>
            <a:ext cx="5943600" cy="52989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sz="2400" b="1" dirty="0" smtClean="0"/>
              <a:t>Ozone and other Photochemical Oxidants</a:t>
            </a:r>
          </a:p>
          <a:p>
            <a:r>
              <a:rPr lang="en-US" altLang="en-US" sz="2400" dirty="0" smtClean="0"/>
              <a:t>Photochemical </a:t>
            </a:r>
            <a:r>
              <a:rPr lang="en-US" altLang="en-US" sz="2400" dirty="0"/>
              <a:t>oxidants result from atmospheric interactions of nitrogen dioxide and sunlight.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Most common is </a:t>
            </a:r>
            <a:r>
              <a:rPr lang="en-US" altLang="en-US" sz="2400" dirty="0" smtClean="0">
                <a:ea typeface="ＭＳ Ｐゴシック" pitchFamily="34" charset="-128"/>
              </a:rPr>
              <a:t>ozone (O</a:t>
            </a:r>
            <a:r>
              <a:rPr lang="en-US" altLang="en-US" sz="2400" baseline="-25000" dirty="0" smtClean="0">
                <a:ea typeface="ＭＳ Ｐゴシック" pitchFamily="34" charset="-128"/>
              </a:rPr>
              <a:t>3</a:t>
            </a:r>
            <a:r>
              <a:rPr lang="en-US" altLang="en-US" sz="2400" dirty="0" smtClean="0">
                <a:ea typeface="ＭＳ Ｐゴシック" pitchFamily="34" charset="-128"/>
              </a:rPr>
              <a:t>)</a:t>
            </a:r>
            <a:endParaRPr lang="en-US" altLang="en-US" sz="2400" baseline="-25000" dirty="0">
              <a:ea typeface="ＭＳ Ｐゴシック" pitchFamily="34" charset="-128"/>
            </a:endParaRP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Colorless gas </a:t>
            </a:r>
            <a:r>
              <a:rPr lang="en-US" altLang="en-US" sz="2400" dirty="0" smtClean="0">
                <a:ea typeface="ＭＳ Ｐゴシック" pitchFamily="34" charset="-128"/>
              </a:rPr>
              <a:t>with </a:t>
            </a:r>
            <a:r>
              <a:rPr lang="en-US" altLang="en-US" sz="2400" dirty="0">
                <a:ea typeface="ＭＳ Ｐゴシック" pitchFamily="34" charset="-128"/>
              </a:rPr>
              <a:t>slightly sweet odor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Very active chemically, oxidizes or burns</a:t>
            </a:r>
          </a:p>
          <a:p>
            <a:pPr lvl="2"/>
            <a:r>
              <a:rPr lang="en-US" altLang="en-US" sz="2400" dirty="0">
                <a:ea typeface="ＭＳ Ｐゴシック" pitchFamily="34" charset="-128"/>
              </a:rPr>
              <a:t>Beneficial in the upper </a:t>
            </a:r>
            <a:r>
              <a:rPr lang="en-US" altLang="en-US" sz="2400" dirty="0" smtClean="0">
                <a:ea typeface="ＭＳ Ｐゴシック" pitchFamily="34" charset="-128"/>
              </a:rPr>
              <a:t>atmosphere</a:t>
            </a:r>
          </a:p>
          <a:p>
            <a:pPr lvl="1"/>
            <a:r>
              <a:rPr lang="en-US" altLang="en-US" sz="2600" dirty="0" smtClean="0">
                <a:ea typeface="ＭＳ Ｐゴシック" pitchFamily="34" charset="-128"/>
              </a:rPr>
              <a:t>Hard to regulate</a:t>
            </a:r>
          </a:p>
          <a:p>
            <a:r>
              <a:rPr lang="en-US" altLang="en-US" sz="2400" dirty="0" smtClean="0"/>
              <a:t>Effects </a:t>
            </a:r>
            <a:r>
              <a:rPr lang="en-US" altLang="en-US" sz="2400" dirty="0"/>
              <a:t>include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Kills leaf tissue at high concentration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Damage eyes and respiratory system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Even young, healthy people may have breathing difficulty on polluted days</a:t>
            </a:r>
          </a:p>
          <a:p>
            <a:endParaRPr lang="en-US" altLang="en-US" sz="2800" dirty="0">
              <a:ea typeface="ＭＳ Ｐゴシック" pitchFamily="34" charset="-128"/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386045" y="2605245"/>
            <a:ext cx="4763311" cy="168642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Types of Pollutants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723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914400"/>
            <a:ext cx="6019800" cy="55778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en-US" sz="2600" b="1" dirty="0" smtClean="0"/>
              <a:t>Particulate Matter</a:t>
            </a:r>
          </a:p>
          <a:p>
            <a:r>
              <a:rPr lang="en-US" altLang="en-US" sz="2600" dirty="0" smtClean="0"/>
              <a:t>PM10 </a:t>
            </a:r>
            <a:r>
              <a:rPr lang="en-US" altLang="en-US" sz="2600" dirty="0"/>
              <a:t>is made up of particles less than 10</a:t>
            </a:r>
            <a:r>
              <a:rPr lang="en-US" altLang="en-US" sz="2600" dirty="0">
                <a:cs typeface="Times New Roman" pitchFamily="18" charset="0"/>
              </a:rPr>
              <a:t>μ</a:t>
            </a:r>
            <a:r>
              <a:rPr lang="en-US" altLang="en-US" sz="2600" dirty="0"/>
              <a:t>m in diameter</a:t>
            </a:r>
          </a:p>
          <a:p>
            <a:pPr lvl="1"/>
            <a:r>
              <a:rPr lang="en-US" altLang="en-US" sz="2600" dirty="0">
                <a:ea typeface="ＭＳ Ｐゴシック" pitchFamily="34" charset="-128"/>
              </a:rPr>
              <a:t>Present everywhere but high concentrations and/or specific types dangerous</a:t>
            </a:r>
          </a:p>
          <a:p>
            <a:pPr lvl="1"/>
            <a:r>
              <a:rPr lang="en-US" altLang="en-US" sz="2600" dirty="0">
                <a:ea typeface="ＭＳ Ｐゴシック" pitchFamily="34" charset="-128"/>
              </a:rPr>
              <a:t>Much particulate matter easily visible as smoke, soot, or dust</a:t>
            </a:r>
          </a:p>
          <a:p>
            <a:pPr lvl="1"/>
            <a:r>
              <a:rPr lang="en-US" altLang="en-US" sz="2600" dirty="0">
                <a:ea typeface="ＭＳ Ｐゴシック" pitchFamily="34" charset="-128"/>
              </a:rPr>
              <a:t>Includes airborne asbestos and heavy </a:t>
            </a:r>
            <a:r>
              <a:rPr lang="en-US" altLang="en-US" sz="2600" dirty="0" smtClean="0">
                <a:ea typeface="ＭＳ Ｐゴシック" pitchFamily="34" charset="-128"/>
              </a:rPr>
              <a:t>metals</a:t>
            </a:r>
          </a:p>
          <a:p>
            <a:r>
              <a:rPr lang="en-US" altLang="en-US" sz="2600" dirty="0"/>
              <a:t>Of particular concern are very fine pollutants</a:t>
            </a:r>
          </a:p>
          <a:p>
            <a:pPr lvl="1"/>
            <a:r>
              <a:rPr lang="en-US" altLang="en-US" sz="2600" dirty="0" smtClean="0">
                <a:ea typeface="ＭＳ Ｐゴシック" pitchFamily="34" charset="-128"/>
              </a:rPr>
              <a:t>PM2.5- </a:t>
            </a:r>
            <a:r>
              <a:rPr lang="en-US" altLang="en-US" sz="2600" dirty="0">
                <a:ea typeface="ＭＳ Ｐゴシック" pitchFamily="34" charset="-128"/>
              </a:rPr>
              <a:t>less than 2.5 </a:t>
            </a:r>
            <a:r>
              <a:rPr lang="en-US" altLang="en-US" sz="2600" dirty="0" err="1">
                <a:ea typeface="ＭＳ Ｐゴシック" pitchFamily="34" charset="-128"/>
                <a:cs typeface="Times New Roman" pitchFamily="18" charset="0"/>
              </a:rPr>
              <a:t>μm</a:t>
            </a:r>
            <a:r>
              <a:rPr lang="en-US" altLang="en-US" sz="2600" dirty="0">
                <a:ea typeface="ＭＳ Ｐゴシック" pitchFamily="34" charset="-128"/>
                <a:cs typeface="Times New Roman" pitchFamily="18" charset="0"/>
              </a:rPr>
              <a:t> in diameter</a:t>
            </a:r>
          </a:p>
          <a:p>
            <a:pPr lvl="1"/>
            <a:r>
              <a:rPr lang="en-US" altLang="en-US" sz="2600" dirty="0">
                <a:ea typeface="ＭＳ Ｐゴシック" pitchFamily="34" charset="-128"/>
                <a:cs typeface="Times New Roman" pitchFamily="18" charset="0"/>
              </a:rPr>
              <a:t>Easily inhaled into the lungs, then absorbed into the bloodstream</a:t>
            </a:r>
          </a:p>
          <a:p>
            <a:pPr lvl="1"/>
            <a:r>
              <a:rPr lang="en-US" altLang="en-US" sz="2600" dirty="0">
                <a:ea typeface="ＭＳ Ｐゴシック" pitchFamily="34" charset="-128"/>
                <a:cs typeface="Times New Roman" pitchFamily="18" charset="0"/>
              </a:rPr>
              <a:t>Ultrafine particles- &lt;0.18 </a:t>
            </a:r>
            <a:r>
              <a:rPr lang="en-US" altLang="en-US" sz="2600" dirty="0" err="1">
                <a:ea typeface="ＭＳ Ｐゴシック" pitchFamily="34" charset="-128"/>
                <a:cs typeface="Times New Roman" pitchFamily="18" charset="0"/>
              </a:rPr>
              <a:t>μm</a:t>
            </a:r>
            <a:r>
              <a:rPr lang="en-US" altLang="en-US" sz="2600" dirty="0">
                <a:ea typeface="ＭＳ Ｐゴシック" pitchFamily="34" charset="-128"/>
                <a:cs typeface="Times New Roman" pitchFamily="18" charset="0"/>
              </a:rPr>
              <a:t> released by automobiles.</a:t>
            </a:r>
          </a:p>
          <a:p>
            <a:pPr lvl="2"/>
            <a:r>
              <a:rPr lang="en-US" altLang="en-US" sz="2600" dirty="0">
                <a:ea typeface="ＭＳ Ｐゴシック" pitchFamily="34" charset="-128"/>
                <a:cs typeface="Times New Roman" pitchFamily="18" charset="0"/>
              </a:rPr>
              <a:t>Related to heart disease</a:t>
            </a:r>
          </a:p>
          <a:p>
            <a:endParaRPr lang="en-US" altLang="en-US" dirty="0">
              <a:ea typeface="ＭＳ Ｐゴシック" pitchFamily="34" charset="-128"/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386045" y="2605245"/>
            <a:ext cx="4763311" cy="168642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Types of Pollutants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72509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t7e_fig_24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66800"/>
            <a:ext cx="6172200" cy="494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6200000">
            <a:off x="-1386045" y="2605245"/>
            <a:ext cx="4763311" cy="168642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Types of Pollutants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87059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533400"/>
            <a:ext cx="6324599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Particulate Matter</a:t>
            </a:r>
          </a:p>
          <a:p>
            <a:r>
              <a:rPr lang="en-US" altLang="en-US" sz="2400" dirty="0"/>
              <a:t>When measured often referred to as total suspended particles (TSPs)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Tend to be highest in large cities in developing countries</a:t>
            </a:r>
          </a:p>
          <a:p>
            <a:r>
              <a:rPr lang="en-US" altLang="en-US" sz="2400" dirty="0"/>
              <a:t>Recent studies estimate that 2 to 9% of human mortality in cites is associated </a:t>
            </a:r>
            <a:r>
              <a:rPr lang="en-US" altLang="en-US" sz="2400" dirty="0" smtClean="0"/>
              <a:t>with </a:t>
            </a:r>
            <a:r>
              <a:rPr lang="en-US" altLang="en-US" sz="2400" dirty="0"/>
              <a:t>PM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Linked to both lung cancer and bronchitis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Especially hazardous to elderly and those </a:t>
            </a:r>
            <a:r>
              <a:rPr lang="en-US" altLang="en-US" sz="2400" dirty="0" smtClean="0">
                <a:ea typeface="ＭＳ Ｐゴシック" pitchFamily="34" charset="-128"/>
              </a:rPr>
              <a:t>with </a:t>
            </a:r>
            <a:r>
              <a:rPr lang="en-US" altLang="en-US" sz="2400" dirty="0">
                <a:ea typeface="ＭＳ Ｐゴシック" pitchFamily="34" charset="-128"/>
              </a:rPr>
              <a:t>asthma</a:t>
            </a:r>
          </a:p>
          <a:p>
            <a:r>
              <a:rPr lang="en-US" altLang="en-US" sz="2400" dirty="0"/>
              <a:t>Dust can be deposited on plants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Interferes w/ absorption of CO</a:t>
            </a:r>
            <a:r>
              <a:rPr lang="en-US" altLang="en-US" sz="2400" baseline="-25000" dirty="0">
                <a:ea typeface="ＭＳ Ｐゴシック" pitchFamily="34" charset="-128"/>
              </a:rPr>
              <a:t>2</a:t>
            </a:r>
            <a:r>
              <a:rPr lang="en-US" altLang="en-US" sz="2400" dirty="0">
                <a:ea typeface="ＭＳ Ｐゴシック" pitchFamily="34" charset="-128"/>
              </a:rPr>
              <a:t> and O</a:t>
            </a:r>
            <a:r>
              <a:rPr lang="en-US" altLang="en-US" sz="2400" baseline="-25000" dirty="0">
                <a:ea typeface="ＭＳ Ｐゴシック" pitchFamily="34" charset="-128"/>
              </a:rPr>
              <a:t>2</a:t>
            </a:r>
            <a:r>
              <a:rPr lang="en-US" altLang="en-US" sz="2400" dirty="0">
                <a:ea typeface="ＭＳ Ｐゴシック" pitchFamily="34" charset="-128"/>
              </a:rPr>
              <a:t> and </a:t>
            </a:r>
            <a:r>
              <a:rPr lang="en-US" altLang="en-US" sz="2400" dirty="0" smtClean="0">
                <a:ea typeface="ＭＳ Ｐゴシック" pitchFamily="34" charset="-128"/>
              </a:rPr>
              <a:t>transpiration</a:t>
            </a:r>
          </a:p>
          <a:p>
            <a:r>
              <a:rPr lang="en-US" altLang="en-US" sz="2400" dirty="0"/>
              <a:t>Block sunlight and may cause climate change</a:t>
            </a:r>
            <a:endParaRPr lang="en-US" altLang="en-US" sz="2400" dirty="0">
              <a:ea typeface="ＭＳ Ｐゴシック" pitchFamily="34" charset="-128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386045" y="2605245"/>
            <a:ext cx="4763311" cy="168642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Types of Pollutants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40433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t7e_fig_24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" y="1060450"/>
            <a:ext cx="8535987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563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864108"/>
            <a:ext cx="6248400" cy="512064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 smtClean="0"/>
              <a:t>Lead</a:t>
            </a:r>
          </a:p>
          <a:p>
            <a:r>
              <a:rPr lang="en-US" altLang="en-US" sz="2400" dirty="0" smtClean="0"/>
              <a:t>A constituent </a:t>
            </a:r>
            <a:r>
              <a:rPr lang="en-US" altLang="en-US" sz="2400" dirty="0"/>
              <a:t>of auto batteries and used to be added to gasoline.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Lead in gas emitted into air </a:t>
            </a:r>
            <a:r>
              <a:rPr lang="en-US" altLang="en-US" sz="2400" dirty="0" smtClean="0">
                <a:ea typeface="ＭＳ Ｐゴシック" pitchFamily="34" charset="-128"/>
              </a:rPr>
              <a:t>with exhaust</a:t>
            </a:r>
            <a:endParaRPr lang="en-US" altLang="en-US" sz="2400" dirty="0">
              <a:ea typeface="ＭＳ Ｐゴシック" pitchFamily="34" charset="-128"/>
            </a:endParaRP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Spread widely around world in soils and water along roadways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Once in soil can enter the food chain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Lead now removed from gas in US, CAN, EU</a:t>
            </a:r>
          </a:p>
          <a:p>
            <a:pPr lvl="2"/>
            <a:r>
              <a:rPr lang="en-US" altLang="en-US" sz="2400" dirty="0">
                <a:ea typeface="ＭＳ Ｐゴシック" pitchFamily="34" charset="-128"/>
              </a:rPr>
              <a:t>98% reduction in emissions since 1970s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386045" y="2605245"/>
            <a:ext cx="4763311" cy="168642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Types of Pollutants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8687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610074" y="2981676"/>
            <a:ext cx="4915711" cy="9335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Additional Pollutants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1066800"/>
            <a:ext cx="5867400" cy="5120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sz="2800" b="1" dirty="0" smtClean="0"/>
              <a:t>Hydrogen Sulfide</a:t>
            </a:r>
          </a:p>
          <a:p>
            <a:r>
              <a:rPr lang="en-US" altLang="en-US" sz="2400" dirty="0" smtClean="0"/>
              <a:t>Highly </a:t>
            </a:r>
            <a:r>
              <a:rPr lang="en-US" altLang="en-US" sz="2400" dirty="0"/>
              <a:t>toxic corrosive gas easily identified by its rotten egg odor. </a:t>
            </a:r>
          </a:p>
          <a:p>
            <a:r>
              <a:rPr lang="en-US" altLang="en-US" sz="2400" dirty="0"/>
              <a:t>Produced from 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Natural sources such as geysers, swamps, and bogs 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Human sources such as industrial plants that produce petroleum or that smelt metals. </a:t>
            </a:r>
          </a:p>
          <a:p>
            <a:r>
              <a:rPr lang="en-US" altLang="en-US" sz="2400" dirty="0"/>
              <a:t>Effects of hydrogen sulfide include 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Functional damage to plants 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Health problems ranging from toxicity to death for humans and other animals.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90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990600"/>
            <a:ext cx="5486400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Hydrogen Fluoride</a:t>
            </a:r>
          </a:p>
          <a:p>
            <a:r>
              <a:rPr lang="en-US" altLang="en-US" sz="2400" dirty="0"/>
              <a:t>Extremely toxic gaseous pollutant </a:t>
            </a:r>
          </a:p>
          <a:p>
            <a:r>
              <a:rPr lang="en-US" altLang="en-US" sz="2400" dirty="0"/>
              <a:t>Released by some industrial activities 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Such as production of aluminum, coal gasification, and burning of coal in power plants.</a:t>
            </a:r>
          </a:p>
          <a:p>
            <a:r>
              <a:rPr lang="en-US" altLang="en-US" sz="2400" dirty="0"/>
              <a:t>Even a small concentration (as low as 1 ppb) of HF may cause problems for plants and animals.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Potentially dangerous to grazing animals because forage plants can become toxic when exposed to this gas.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610074" y="2981676"/>
            <a:ext cx="4915711" cy="9335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Additional Pollutants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48411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609600"/>
            <a:ext cx="7391400" cy="434340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South Asian Brown Cloud</a:t>
            </a:r>
          </a:p>
          <a:p>
            <a:r>
              <a:rPr lang="en-US" sz="2400" dirty="0" smtClean="0"/>
              <a:t>Brown smog cloud 2 miles thick</a:t>
            </a:r>
          </a:p>
          <a:p>
            <a:r>
              <a:rPr lang="en-US" sz="2400" dirty="0" smtClean="0"/>
              <a:t>Directly linked to 380,000 deaths per year</a:t>
            </a:r>
          </a:p>
          <a:p>
            <a:r>
              <a:rPr lang="en-US" sz="2400" dirty="0" smtClean="0"/>
              <a:t>Contributes to 40% crop losses</a:t>
            </a:r>
          </a:p>
          <a:p>
            <a:r>
              <a:rPr lang="en-US" sz="2400" dirty="0" smtClean="0"/>
              <a:t>Circulation of pollution by prevailing winds travels around the globe in 2 weeks</a:t>
            </a:r>
          </a:p>
          <a:p>
            <a:r>
              <a:rPr lang="en-US" sz="2400" dirty="0" smtClean="0"/>
              <a:t>Effects in the U.S. = 25% increase in particulate matter, 77% increase in carbon soot, 33% increase in mercury pollution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762475" y="2905475"/>
            <a:ext cx="5144312" cy="1009762"/>
          </a:xfrm>
        </p:spPr>
        <p:txBody>
          <a:bodyPr>
            <a:noAutofit/>
          </a:bodyPr>
          <a:lstStyle/>
          <a:p>
            <a:r>
              <a:rPr lang="en-US" sz="4000" dirty="0" smtClean="0"/>
              <a:t>History of Air Pollution</a:t>
            </a:r>
            <a:endParaRPr lang="en-US" sz="4000" dirty="0"/>
          </a:p>
        </p:txBody>
      </p:sp>
      <p:pic>
        <p:nvPicPr>
          <p:cNvPr id="1026" name="Picture 2" descr="http://cbsnews2.cbsistatic.com/hub/i/r/2002/08/12/cb5d912a-a642-11e2-a3f0-029118418759/thumbnail/620x350/7a8656fed7db0b8a093d1d467b83eb65/image518336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14800"/>
            <a:ext cx="4555671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191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990600"/>
            <a:ext cx="5486400" cy="51206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en-US" sz="2600" b="1" dirty="0" smtClean="0"/>
              <a:t>Methyl </a:t>
            </a:r>
            <a:r>
              <a:rPr lang="en-US" altLang="en-US" sz="2600" b="1" dirty="0" err="1" smtClean="0"/>
              <a:t>Isocyanate</a:t>
            </a:r>
            <a:r>
              <a:rPr lang="en-US" altLang="en-US" sz="2600" b="1" dirty="0" smtClean="0"/>
              <a:t> (</a:t>
            </a:r>
            <a:r>
              <a:rPr lang="en-US" sz="2800" dirty="0"/>
              <a:t>CH₃</a:t>
            </a:r>
            <a:r>
              <a:rPr lang="en-US" sz="2800" dirty="0" smtClean="0"/>
              <a:t>NCO)</a:t>
            </a:r>
            <a:endParaRPr lang="en-US" altLang="en-US" sz="2600" b="1" dirty="0" smtClean="0"/>
          </a:p>
          <a:p>
            <a:r>
              <a:rPr lang="en-US" altLang="en-US" sz="2600" dirty="0" smtClean="0"/>
              <a:t>An </a:t>
            </a:r>
            <a:r>
              <a:rPr lang="en-US" altLang="en-US" sz="2600" dirty="0"/>
              <a:t>ingredient of a common pesticide</a:t>
            </a:r>
          </a:p>
          <a:p>
            <a:pPr lvl="1"/>
            <a:r>
              <a:rPr lang="en-US" altLang="en-US" sz="2600" dirty="0">
                <a:ea typeface="ＭＳ Ｐゴシック" pitchFamily="34" charset="-128"/>
              </a:rPr>
              <a:t>known in the United States as </a:t>
            </a:r>
            <a:r>
              <a:rPr lang="en-US" altLang="en-US" sz="2600" dirty="0" err="1">
                <a:ea typeface="ＭＳ Ｐゴシック" pitchFamily="34" charset="-128"/>
              </a:rPr>
              <a:t>Sevin</a:t>
            </a:r>
            <a:r>
              <a:rPr lang="en-US" altLang="en-US" sz="2600" dirty="0">
                <a:ea typeface="ＭＳ Ｐゴシック" pitchFamily="34" charset="-128"/>
              </a:rPr>
              <a:t>.</a:t>
            </a:r>
          </a:p>
          <a:p>
            <a:r>
              <a:rPr lang="en-US" altLang="en-US" sz="2600" dirty="0"/>
              <a:t>Colorless gas </a:t>
            </a:r>
          </a:p>
          <a:p>
            <a:r>
              <a:rPr lang="en-US" altLang="en-US" sz="2600" dirty="0"/>
              <a:t>Causes severe irritation (burns on contact) to eyes, nose, throat, and lungs. </a:t>
            </a:r>
          </a:p>
          <a:p>
            <a:pPr lvl="1"/>
            <a:r>
              <a:rPr lang="en-US" altLang="en-US" sz="2600" dirty="0">
                <a:ea typeface="ＭＳ Ｐゴシック" pitchFamily="34" charset="-128"/>
              </a:rPr>
              <a:t>Breathing the gas in concentrations of only a few ppm causes violent coughing, swelling of the lungs, bleeding, and death. </a:t>
            </a:r>
          </a:p>
          <a:p>
            <a:pPr lvl="1"/>
            <a:r>
              <a:rPr lang="en-US" altLang="en-US" sz="2600" dirty="0">
                <a:ea typeface="ＭＳ Ｐゴシック" pitchFamily="34" charset="-128"/>
              </a:rPr>
              <a:t>Less exposure can cause a variety of problems, including loss of sight.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610074" y="2981676"/>
            <a:ext cx="4915711" cy="9335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Additional Pollutants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79148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Methyl Bromide (</a:t>
            </a:r>
            <a:r>
              <a:rPr lang="en-US" sz="2400" b="1" dirty="0" err="1"/>
              <a:t>CH₃</a:t>
            </a:r>
            <a:r>
              <a:rPr lang="en-US" sz="2400" b="1" dirty="0" err="1" smtClean="0"/>
              <a:t>Br</a:t>
            </a:r>
            <a:r>
              <a:rPr lang="en-US" sz="2400" b="1" dirty="0" smtClean="0"/>
              <a:t>)</a:t>
            </a:r>
          </a:p>
          <a:p>
            <a:r>
              <a:rPr lang="en-US" sz="2400" dirty="0" smtClean="0"/>
              <a:t>Colorless, odorless, nonflammable gas</a:t>
            </a:r>
          </a:p>
          <a:p>
            <a:r>
              <a:rPr lang="en-US" sz="2400" dirty="0" smtClean="0"/>
              <a:t>Ozone depleting chemical</a:t>
            </a:r>
          </a:p>
          <a:p>
            <a:r>
              <a:rPr lang="en-US" sz="2400" dirty="0" smtClean="0"/>
              <a:t>Used as a pesticide (strawberries, tomatoes)</a:t>
            </a:r>
          </a:p>
          <a:p>
            <a:r>
              <a:rPr lang="en-US" sz="2400" dirty="0" smtClean="0"/>
              <a:t>Produced naturally and  artificially</a:t>
            </a:r>
          </a:p>
          <a:p>
            <a:pPr lvl="1"/>
            <a:r>
              <a:rPr lang="en-US" sz="2400" dirty="0" smtClean="0"/>
              <a:t>Naturally by marine organisms and some plants</a:t>
            </a:r>
          </a:p>
          <a:p>
            <a:r>
              <a:rPr lang="en-US" sz="2400" dirty="0" smtClean="0"/>
              <a:t>Undergoes photolysis to create bromide that destroys stratospheric ozone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610074" y="2981676"/>
            <a:ext cx="4915711" cy="9335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Additional Pollutants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83209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914400"/>
            <a:ext cx="6248400" cy="55366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dirty="0" smtClean="0"/>
              <a:t>Volatile Organic Compounds</a:t>
            </a:r>
          </a:p>
          <a:p>
            <a:r>
              <a:rPr lang="en-US" altLang="en-US" sz="2600" dirty="0"/>
              <a:t>Variety of organic compounds used as solvents in industrial processes </a:t>
            </a:r>
          </a:p>
          <a:p>
            <a:pPr lvl="1"/>
            <a:r>
              <a:rPr lang="en-US" altLang="en-US" sz="2600" dirty="0">
                <a:ea typeface="ＭＳ Ｐゴシック" pitchFamily="34" charset="-128"/>
              </a:rPr>
              <a:t>Dry cleaning, degreasing, and graphic arts.</a:t>
            </a:r>
          </a:p>
          <a:p>
            <a:r>
              <a:rPr lang="en-US" altLang="en-US" sz="2600" dirty="0"/>
              <a:t>Hydrocarbons</a:t>
            </a:r>
          </a:p>
          <a:p>
            <a:pPr lvl="1"/>
            <a:r>
              <a:rPr lang="en-US" altLang="en-US" sz="2600" dirty="0">
                <a:ea typeface="ＭＳ Ｐゴシック" pitchFamily="34" charset="-128"/>
              </a:rPr>
              <a:t>Comprise one group of VOCs. </a:t>
            </a:r>
          </a:p>
          <a:p>
            <a:pPr lvl="1"/>
            <a:r>
              <a:rPr lang="en-US" altLang="en-US" sz="2600" dirty="0">
                <a:ea typeface="ＭＳ Ｐゴシック" pitchFamily="34" charset="-128"/>
              </a:rPr>
              <a:t>Thousands of hydrocarbon compounds exist, including natural gas, or methane (CH</a:t>
            </a:r>
            <a:r>
              <a:rPr lang="en-US" altLang="en-US" sz="2600" baseline="-25000" dirty="0">
                <a:ea typeface="ＭＳ Ｐゴシック" pitchFamily="34" charset="-128"/>
              </a:rPr>
              <a:t>4</a:t>
            </a:r>
            <a:r>
              <a:rPr lang="en-US" altLang="en-US" sz="2600" dirty="0">
                <a:ea typeface="ＭＳ Ｐゴシック" pitchFamily="34" charset="-128"/>
              </a:rPr>
              <a:t>); butane (C</a:t>
            </a:r>
            <a:r>
              <a:rPr lang="en-US" altLang="en-US" sz="2600" baseline="-25000" dirty="0">
                <a:ea typeface="ＭＳ Ｐゴシック" pitchFamily="34" charset="-128"/>
              </a:rPr>
              <a:t>4</a:t>
            </a:r>
            <a:r>
              <a:rPr lang="en-US" altLang="en-US" sz="2600" dirty="0">
                <a:ea typeface="ＭＳ Ｐゴシック" pitchFamily="34" charset="-128"/>
              </a:rPr>
              <a:t>H</a:t>
            </a:r>
            <a:r>
              <a:rPr lang="en-US" altLang="en-US" sz="2600" baseline="-25000" dirty="0">
                <a:ea typeface="ＭＳ Ｐゴシック" pitchFamily="34" charset="-128"/>
              </a:rPr>
              <a:t>10</a:t>
            </a:r>
            <a:r>
              <a:rPr lang="en-US" altLang="en-US" sz="2600" dirty="0">
                <a:ea typeface="ＭＳ Ｐゴシック" pitchFamily="34" charset="-128"/>
              </a:rPr>
              <a:t>); and propane (C</a:t>
            </a:r>
            <a:r>
              <a:rPr lang="en-US" altLang="en-US" sz="2600" baseline="-25000" dirty="0">
                <a:ea typeface="ＭＳ Ｐゴシック" pitchFamily="34" charset="-128"/>
              </a:rPr>
              <a:t>3</a:t>
            </a:r>
            <a:r>
              <a:rPr lang="en-US" altLang="en-US" sz="2600" dirty="0">
                <a:ea typeface="ＭＳ Ｐゴシック" pitchFamily="34" charset="-128"/>
              </a:rPr>
              <a:t>H</a:t>
            </a:r>
            <a:r>
              <a:rPr lang="en-US" altLang="en-US" sz="2600" baseline="-25000" dirty="0">
                <a:ea typeface="ＭＳ Ｐゴシック" pitchFamily="34" charset="-128"/>
              </a:rPr>
              <a:t>8</a:t>
            </a:r>
            <a:r>
              <a:rPr lang="en-US" altLang="en-US" sz="2600" dirty="0" smtClean="0">
                <a:ea typeface="ＭＳ Ｐゴシック" pitchFamily="34" charset="-128"/>
              </a:rPr>
              <a:t>).</a:t>
            </a:r>
          </a:p>
          <a:p>
            <a:r>
              <a:rPr lang="en-US" altLang="en-US" sz="2600" dirty="0"/>
              <a:t>Some VOCs react w/ sunlight to produce photochemical smog</a:t>
            </a:r>
          </a:p>
          <a:p>
            <a:r>
              <a:rPr lang="en-US" altLang="en-US" sz="2600" dirty="0"/>
              <a:t>Globally 15% of hydrocarbons emissions are anthropogenic</a:t>
            </a:r>
          </a:p>
          <a:p>
            <a:pPr lvl="1"/>
            <a:r>
              <a:rPr lang="en-US" altLang="en-US" sz="2600" dirty="0">
                <a:ea typeface="ＭＳ Ｐゴシック" pitchFamily="34" charset="-128"/>
              </a:rPr>
              <a:t>In the US 50%</a:t>
            </a:r>
          </a:p>
          <a:p>
            <a:pPr lvl="1"/>
            <a:r>
              <a:rPr lang="en-US" altLang="en-US" sz="2600" dirty="0">
                <a:ea typeface="ＭＳ Ｐゴシック" pitchFamily="34" charset="-128"/>
              </a:rPr>
              <a:t>Primary human source automobiles</a:t>
            </a:r>
          </a:p>
          <a:p>
            <a:endParaRPr lang="en-US" altLang="en-US" sz="2600" dirty="0">
              <a:ea typeface="ＭＳ Ｐゴシック" pitchFamily="34" charset="-128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610074" y="2981676"/>
            <a:ext cx="4915711" cy="9335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Additional Pollutants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78925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1950" y="864108"/>
            <a:ext cx="5784849" cy="512064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 smtClean="0"/>
              <a:t>Benzene</a:t>
            </a:r>
          </a:p>
          <a:p>
            <a:r>
              <a:rPr lang="en-US" altLang="en-US" sz="2400" dirty="0" smtClean="0"/>
              <a:t>Additive </a:t>
            </a:r>
            <a:r>
              <a:rPr lang="en-US" altLang="en-US" sz="2400" dirty="0"/>
              <a:t>in gasoline and an important industrial solvent.</a:t>
            </a:r>
          </a:p>
          <a:p>
            <a:r>
              <a:rPr lang="en-US" altLang="en-US" sz="2400" dirty="0"/>
              <a:t>Produced when gasoline and coal undergo incomplete combustion.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Also component of cigarette smoke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Major environmental source on and off road vehicles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610074" y="2981676"/>
            <a:ext cx="4915711" cy="9335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Additional Pollutants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03479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400" b="1" dirty="0" err="1" smtClean="0"/>
              <a:t>Acrolein</a:t>
            </a:r>
            <a:endParaRPr lang="en-US" altLang="en-US" sz="2400" b="1" dirty="0" smtClean="0"/>
          </a:p>
          <a:p>
            <a:r>
              <a:rPr lang="en-US" altLang="en-US" sz="2400" dirty="0" smtClean="0"/>
              <a:t>A </a:t>
            </a:r>
            <a:r>
              <a:rPr lang="en-US" altLang="en-US" sz="2400" dirty="0"/>
              <a:t>volatile hydrocarbon that is extremely irritating to nose, eyes, and respiratory system.</a:t>
            </a:r>
          </a:p>
          <a:p>
            <a:r>
              <a:rPr lang="en-US" altLang="en-US" sz="2400" dirty="0"/>
              <a:t>Produced from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Manufacturing processes that involve combustion of petroleum fuels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Component of cigarette smoke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610074" y="2981676"/>
            <a:ext cx="4915711" cy="9335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Additional Pollutants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06934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762475" y="2372075"/>
            <a:ext cx="5601512" cy="17717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Variability of Air Pollution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533400"/>
            <a:ext cx="6096000" cy="3429000"/>
          </a:xfrm>
        </p:spPr>
        <p:txBody>
          <a:bodyPr/>
          <a:lstStyle/>
          <a:p>
            <a:r>
              <a:rPr lang="en-US" altLang="en-US" sz="2400" dirty="0"/>
              <a:t>Problems vary in different regions of the country and the world.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LA pollution mainly from mobile sources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Ohio and Great Lakes point sources</a:t>
            </a:r>
          </a:p>
          <a:p>
            <a:r>
              <a:rPr lang="en-US" altLang="en-US" sz="2400" dirty="0"/>
              <a:t>Also varies </a:t>
            </a:r>
            <a:r>
              <a:rPr lang="en-US" altLang="en-US" sz="2400" dirty="0" smtClean="0"/>
              <a:t>with </a:t>
            </a:r>
            <a:r>
              <a:rPr lang="en-US" altLang="en-US" sz="2400" dirty="0"/>
              <a:t>time of year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Smog a problem in summer when there is lots of sunshine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Particulates a problem in dry months</a:t>
            </a:r>
          </a:p>
          <a:p>
            <a:endParaRPr lang="en-US" dirty="0"/>
          </a:p>
        </p:txBody>
      </p:sp>
      <p:pic>
        <p:nvPicPr>
          <p:cNvPr id="9218" name="Picture 2" descr="http://img.webmd.com/dtmcms/live/webmd/consumer_assets/site_images/articles/health_tools/most_polluted_cities_slideshow/getty_rm_photo_of_smog_in_los_ange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30823"/>
            <a:ext cx="4343400" cy="295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318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495774" y="2867376"/>
            <a:ext cx="4687111" cy="1085962"/>
          </a:xfrm>
        </p:spPr>
        <p:txBody>
          <a:bodyPr>
            <a:noAutofit/>
          </a:bodyPr>
          <a:lstStyle/>
          <a:p>
            <a:r>
              <a:rPr lang="en-US" sz="4400" dirty="0" smtClean="0"/>
              <a:t>Urban Air Pollution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1" y="533400"/>
            <a:ext cx="7654636" cy="5638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en-US" sz="2400" dirty="0"/>
              <a:t>Whether air pollution develops depends on topography and meteorological conditions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Determine the rate at which pollutants are transported away and converted to harmless compounds.</a:t>
            </a:r>
          </a:p>
          <a:p>
            <a:r>
              <a:rPr lang="en-US" altLang="en-US" sz="2400" dirty="0"/>
              <a:t>In the lower atmosphere, restricted </a:t>
            </a:r>
            <a:r>
              <a:rPr lang="en-US" altLang="en-US" sz="2400" dirty="0" smtClean="0"/>
              <a:t>circulation is </a:t>
            </a:r>
            <a:r>
              <a:rPr lang="en-US" altLang="en-US" sz="2400" dirty="0"/>
              <a:t>associated </a:t>
            </a:r>
            <a:r>
              <a:rPr lang="en-US" altLang="en-US" sz="2400" dirty="0" smtClean="0"/>
              <a:t>with </a:t>
            </a:r>
            <a:r>
              <a:rPr lang="en-US" altLang="en-US" sz="2400" dirty="0"/>
              <a:t>inversion layers may lead to pollution events</a:t>
            </a:r>
            <a:r>
              <a:rPr lang="en-US" altLang="en-US" sz="2400" dirty="0" smtClean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/>
              <a:t>Atmospheric </a:t>
            </a:r>
            <a:r>
              <a:rPr lang="en-US" altLang="en-US" sz="2400" dirty="0" smtClean="0"/>
              <a:t>inversion</a:t>
            </a:r>
          </a:p>
          <a:p>
            <a:pPr marL="0" indent="0">
              <a:buNone/>
            </a:pPr>
            <a:r>
              <a:rPr lang="en-US" altLang="en-US" sz="2400" dirty="0" smtClean="0">
                <a:ea typeface="ＭＳ Ｐゴシック" pitchFamily="34" charset="-128"/>
              </a:rPr>
              <a:t>occurs </a:t>
            </a:r>
            <a:r>
              <a:rPr lang="en-US" altLang="en-US" sz="2400" dirty="0">
                <a:ea typeface="ＭＳ Ｐゴシック" pitchFamily="34" charset="-128"/>
              </a:rPr>
              <a:t>when warmer </a:t>
            </a:r>
            <a:endParaRPr lang="en-US" altLang="en-US" sz="2400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altLang="en-US" sz="2400" dirty="0" smtClean="0">
                <a:ea typeface="ＭＳ Ｐゴシック" pitchFamily="34" charset="-128"/>
              </a:rPr>
              <a:t>air </a:t>
            </a:r>
            <a:r>
              <a:rPr lang="en-US" altLang="en-US" sz="2400" dirty="0">
                <a:ea typeface="ＭＳ Ｐゴシック" pitchFamily="34" charset="-128"/>
              </a:rPr>
              <a:t>is found above </a:t>
            </a:r>
            <a:r>
              <a:rPr lang="en-US" altLang="en-US" sz="2400" dirty="0" smtClean="0">
                <a:ea typeface="ＭＳ Ｐゴシック" pitchFamily="34" charset="-128"/>
              </a:rPr>
              <a:t>cooler</a:t>
            </a:r>
          </a:p>
          <a:p>
            <a:pPr marL="0" indent="0">
              <a:buNone/>
            </a:pPr>
            <a:r>
              <a:rPr lang="en-US" altLang="en-US" sz="2400" dirty="0" smtClean="0">
                <a:ea typeface="ＭＳ Ｐゴシック" pitchFamily="34" charset="-128"/>
              </a:rPr>
              <a:t>air</a:t>
            </a:r>
            <a:endParaRPr lang="en-US" altLang="en-US" sz="2400" dirty="0">
              <a:ea typeface="ＭＳ Ｐゴシック" pitchFamily="34" charset="-128"/>
            </a:endParaRPr>
          </a:p>
          <a:p>
            <a:endParaRPr lang="en-US" sz="1800" dirty="0"/>
          </a:p>
        </p:txBody>
      </p:sp>
      <p:pic>
        <p:nvPicPr>
          <p:cNvPr id="19458" name="Picture 2" descr="https://upload.wikimedia.org/wikipedia/commons/5/5b/AerialViewPhotochemicalSmogMexicoCity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055" y="3352800"/>
            <a:ext cx="3906982" cy="291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558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t7e_fig_24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4" y="980930"/>
            <a:ext cx="7088187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4657" y="1600200"/>
            <a:ext cx="1616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Primarily summer and fall conditions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222474" y="4397463"/>
            <a:ext cx="1801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Increased cloud cover creates stagnant air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9265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685800"/>
            <a:ext cx="6095999" cy="5486400"/>
          </a:xfrm>
        </p:spPr>
        <p:txBody>
          <a:bodyPr/>
          <a:lstStyle/>
          <a:p>
            <a:r>
              <a:rPr lang="en-US" altLang="en-US" sz="2400" dirty="0" smtClean="0"/>
              <a:t>Potential for urban pollution is determined </a:t>
            </a:r>
            <a:r>
              <a:rPr lang="en-US" altLang="en-US" sz="2400" dirty="0"/>
              <a:t>by the following factors</a:t>
            </a:r>
            <a:r>
              <a:rPr lang="en-US" altLang="en-US" sz="2400" dirty="0" smtClean="0"/>
              <a:t>:</a:t>
            </a:r>
          </a:p>
          <a:p>
            <a:endParaRPr lang="en-US" altLang="en-US" sz="2400" dirty="0"/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R</a:t>
            </a:r>
            <a:r>
              <a:rPr lang="en-US" altLang="en-US" sz="2400" dirty="0" smtClean="0">
                <a:ea typeface="ＭＳ Ｐゴシック" pitchFamily="34" charset="-128"/>
              </a:rPr>
              <a:t>ate </a:t>
            </a:r>
            <a:r>
              <a:rPr lang="en-US" altLang="en-US" sz="2400" dirty="0">
                <a:ea typeface="ＭＳ Ｐゴシック" pitchFamily="34" charset="-128"/>
              </a:rPr>
              <a:t>of emission of pollutants per unit area.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D</a:t>
            </a:r>
            <a:r>
              <a:rPr lang="en-US" altLang="en-US" sz="2400" dirty="0" smtClean="0">
                <a:ea typeface="ＭＳ Ｐゴシック" pitchFamily="34" charset="-128"/>
              </a:rPr>
              <a:t>ownwind </a:t>
            </a:r>
            <a:r>
              <a:rPr lang="en-US" altLang="en-US" sz="2400" dirty="0">
                <a:ea typeface="ＭＳ Ｐゴシック" pitchFamily="34" charset="-128"/>
              </a:rPr>
              <a:t>distance that a mass of air moves through an urban area.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A</a:t>
            </a:r>
            <a:r>
              <a:rPr lang="en-US" altLang="en-US" sz="2400" dirty="0" smtClean="0">
                <a:ea typeface="ＭＳ Ｐゴシック" pitchFamily="34" charset="-128"/>
              </a:rPr>
              <a:t>verage </a:t>
            </a:r>
            <a:r>
              <a:rPr lang="en-US" altLang="en-US" sz="2400" dirty="0">
                <a:ea typeface="ＭＳ Ｐゴシック" pitchFamily="34" charset="-128"/>
              </a:rPr>
              <a:t>speed of the wind.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E</a:t>
            </a:r>
            <a:r>
              <a:rPr lang="en-US" altLang="en-US" sz="2400" dirty="0" smtClean="0">
                <a:ea typeface="ＭＳ Ｐゴシック" pitchFamily="34" charset="-128"/>
              </a:rPr>
              <a:t>levation </a:t>
            </a:r>
            <a:r>
              <a:rPr lang="en-US" altLang="en-US" sz="2400" dirty="0">
                <a:ea typeface="ＭＳ Ｐゴシック" pitchFamily="34" charset="-128"/>
              </a:rPr>
              <a:t>to which potential pollutants can be thoroughly mixed by naturally moving air in the lower atmosphere.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495774" y="2867376"/>
            <a:ext cx="4687111" cy="1085962"/>
          </a:xfrm>
        </p:spPr>
        <p:txBody>
          <a:bodyPr>
            <a:noAutofit/>
          </a:bodyPr>
          <a:lstStyle/>
          <a:p>
            <a:r>
              <a:rPr lang="en-US" sz="4400" dirty="0" smtClean="0"/>
              <a:t>Urban Air Pollution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55324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01950" y="864108"/>
            <a:ext cx="5784849" cy="5120640"/>
          </a:xfrm>
        </p:spPr>
        <p:txBody>
          <a:bodyPr/>
          <a:lstStyle/>
          <a:p>
            <a:r>
              <a:rPr lang="en-US" altLang="en-US" sz="2400" dirty="0"/>
              <a:t>Concentration of pollutants in the air is directly proportional to the first two factors.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As either emission rate or down wind travel distance increase, so will the concentration of </a:t>
            </a:r>
            <a:r>
              <a:rPr lang="en-US" altLang="en-US" sz="2400" dirty="0" smtClean="0">
                <a:ea typeface="ＭＳ Ｐゴシック" pitchFamily="34" charset="-128"/>
              </a:rPr>
              <a:t>pollutants</a:t>
            </a:r>
          </a:p>
          <a:p>
            <a:pPr lvl="1"/>
            <a:endParaRPr lang="en-US" altLang="en-US" sz="2400" dirty="0">
              <a:ea typeface="ＭＳ Ｐゴシック" pitchFamily="34" charset="-128"/>
            </a:endParaRPr>
          </a:p>
          <a:p>
            <a:r>
              <a:rPr lang="en-US" altLang="en-US" sz="2400" dirty="0"/>
              <a:t>City air pollution decreases w/ increases in third and forth factors.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The stronger the wind and the higher the mixing layer, the lower the pollution.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 rot="16200000">
            <a:off x="-1495774" y="2867376"/>
            <a:ext cx="4687111" cy="1085962"/>
          </a:xfrm>
        </p:spPr>
        <p:txBody>
          <a:bodyPr>
            <a:noAutofit/>
          </a:bodyPr>
          <a:lstStyle/>
          <a:p>
            <a:r>
              <a:rPr lang="en-US" sz="4400" dirty="0" smtClean="0"/>
              <a:t>Urban Air Pollution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03809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685800"/>
            <a:ext cx="6172199" cy="5451348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The atmosphere has a short residence time making it a convenient place for waste disposal that results in </a:t>
            </a:r>
            <a:r>
              <a:rPr lang="en-US" sz="2600" dirty="0" smtClean="0"/>
              <a:t>pollution (</a:t>
            </a:r>
            <a:r>
              <a:rPr lang="en-US" sz="2600" dirty="0" smtClean="0">
                <a:hlinkClick r:id="rId2"/>
              </a:rPr>
              <a:t>movement of air pollution video</a:t>
            </a:r>
            <a:r>
              <a:rPr lang="en-US" sz="2600" dirty="0" smtClean="0"/>
              <a:t>)</a:t>
            </a:r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Following the Donora and London events air control became a major issue</a:t>
            </a:r>
          </a:p>
          <a:p>
            <a:pPr lvl="1"/>
            <a:r>
              <a:rPr lang="en-US" sz="2600" dirty="0"/>
              <a:t>Clean Air Act of 1955</a:t>
            </a:r>
          </a:p>
          <a:p>
            <a:endParaRPr lang="en-US" sz="2600" dirty="0"/>
          </a:p>
          <a:p>
            <a:r>
              <a:rPr lang="en-US" sz="2600" dirty="0"/>
              <a:t>Legislation to reduce air pollution emissions has been successful but chronic exposures to air pollutants continues to contribute to illness and death worldwide</a:t>
            </a:r>
          </a:p>
          <a:p>
            <a:endParaRPr lang="en-US" sz="2600" dirty="0"/>
          </a:p>
          <a:p>
            <a:r>
              <a:rPr lang="en-US" sz="2600" dirty="0"/>
              <a:t>Current health care systems struggle to keep up with the demands caused by environmental related health issues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762475" y="2905475"/>
            <a:ext cx="5144312" cy="1009762"/>
          </a:xfrm>
        </p:spPr>
        <p:txBody>
          <a:bodyPr>
            <a:noAutofit/>
          </a:bodyPr>
          <a:lstStyle/>
          <a:p>
            <a:r>
              <a:rPr lang="en-US" sz="4000" dirty="0" smtClean="0"/>
              <a:t>History of Air Pollution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393774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bot7e_fig_24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990600"/>
            <a:ext cx="8160085" cy="465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6388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1066800"/>
            <a:ext cx="5861049" cy="512064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 smtClean="0"/>
              <a:t>Smog</a:t>
            </a:r>
          </a:p>
          <a:p>
            <a:r>
              <a:rPr lang="en-US" altLang="en-US" sz="2400" dirty="0" smtClean="0"/>
              <a:t>Two </a:t>
            </a:r>
            <a:r>
              <a:rPr lang="en-US" altLang="en-US" sz="2400" dirty="0"/>
              <a:t>major types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Photochemical smog (LA type smog or brown air)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Sulfurous smog (London type smog, gray air, or industrial smog</a:t>
            </a:r>
            <a:r>
              <a:rPr lang="en-US" altLang="en-US" sz="2400" dirty="0" smtClean="0">
                <a:ea typeface="ＭＳ Ｐゴシック" pitchFamily="34" charset="-128"/>
              </a:rPr>
              <a:t>)</a:t>
            </a:r>
          </a:p>
          <a:p>
            <a:pPr marL="502920" lvl="1" indent="0">
              <a:buNone/>
            </a:pPr>
            <a:endParaRPr lang="en-US" altLang="en-US" sz="2400" dirty="0">
              <a:ea typeface="ＭＳ Ｐゴシック" pitchFamily="34" charset="-128"/>
            </a:endParaRPr>
          </a:p>
          <a:p>
            <a:r>
              <a:rPr lang="en-US" altLang="en-US" sz="2400" dirty="0"/>
              <a:t>Photochemical smog reaction involves sunlight, nitric oxides and VOCs</a:t>
            </a:r>
          </a:p>
          <a:p>
            <a:pPr lvl="1"/>
            <a:r>
              <a:rPr lang="en-US" altLang="en-US" sz="2400" dirty="0">
                <a:ea typeface="ＭＳ Ｐゴシック" pitchFamily="34" charset="-128"/>
              </a:rPr>
              <a:t>Directly related to automobile use</a:t>
            </a:r>
          </a:p>
          <a:p>
            <a:r>
              <a:rPr lang="en-US" altLang="en-US" sz="2400" dirty="0"/>
              <a:t>Sulfurous smog is produced by the burning of coal or oil at large power plants.</a:t>
            </a:r>
          </a:p>
          <a:p>
            <a:endParaRPr lang="en-US" altLang="en-US" dirty="0">
              <a:ea typeface="ＭＳ Ｐゴシック" pitchFamily="34" charset="-128"/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495774" y="2867376"/>
            <a:ext cx="4687111" cy="1085962"/>
          </a:xfrm>
        </p:spPr>
        <p:txBody>
          <a:bodyPr>
            <a:noAutofit/>
          </a:bodyPr>
          <a:lstStyle/>
          <a:p>
            <a:r>
              <a:rPr lang="en-US" sz="4400" dirty="0" smtClean="0"/>
              <a:t>Urban Air Pollution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873642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t7e_fig_24_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34836"/>
            <a:ext cx="4302415" cy="373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ot7e_fig_24_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40106"/>
            <a:ext cx="4003385" cy="402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7250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t7e_fig_24_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" y="984250"/>
            <a:ext cx="8535987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47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724374" y="3019776"/>
            <a:ext cx="4915711" cy="85736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Future Trends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864108"/>
            <a:ext cx="5867400" cy="5120640"/>
          </a:xfrm>
        </p:spPr>
        <p:txBody>
          <a:bodyPr>
            <a:noAutofit/>
          </a:bodyPr>
          <a:lstStyle/>
          <a:p>
            <a:r>
              <a:rPr lang="en-US" sz="2400" dirty="0" smtClean="0"/>
              <a:t>As we understand more about where air pollution is coming from we should be able to improve air quality</a:t>
            </a:r>
          </a:p>
          <a:p>
            <a:endParaRPr lang="en-US" sz="2400" dirty="0"/>
          </a:p>
          <a:p>
            <a:r>
              <a:rPr lang="en-US" sz="2400" dirty="0" smtClean="0"/>
              <a:t>Steps to improve air quality include:</a:t>
            </a:r>
          </a:p>
          <a:p>
            <a:pPr lvl="1"/>
            <a:r>
              <a:rPr lang="en-US" sz="2400" dirty="0" smtClean="0"/>
              <a:t>Reduce emissions</a:t>
            </a:r>
          </a:p>
          <a:p>
            <a:pPr lvl="1"/>
            <a:r>
              <a:rPr lang="en-US" sz="2400" dirty="0" smtClean="0"/>
              <a:t>Improve transportation</a:t>
            </a:r>
          </a:p>
          <a:p>
            <a:pPr lvl="1"/>
            <a:r>
              <a:rPr lang="en-US" sz="2400" dirty="0" smtClean="0"/>
              <a:t>Stricter regulations on pollutant sources</a:t>
            </a:r>
          </a:p>
          <a:p>
            <a:endParaRPr lang="en-US" sz="2400" dirty="0"/>
          </a:p>
          <a:p>
            <a:r>
              <a:rPr lang="en-US" sz="2400" dirty="0" smtClean="0"/>
              <a:t>Developing countries face more difficulty controlling air pollution because of a lack of infrastructure around industry and urban environments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97387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381475" y="3210274"/>
            <a:ext cx="4534711" cy="8573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Pollution Control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864108"/>
            <a:ext cx="6095999" cy="5120640"/>
          </a:xfrm>
        </p:spPr>
        <p:txBody>
          <a:bodyPr/>
          <a:lstStyle/>
          <a:p>
            <a:r>
              <a:rPr lang="en-US" sz="2400" dirty="0"/>
              <a:t>The most reasonable strategies for control have been to reduce, collect, capture, or retain the pollutants before they enter the atmosphere.</a:t>
            </a:r>
          </a:p>
          <a:p>
            <a:pPr lvl="1"/>
            <a:r>
              <a:rPr lang="en-US" sz="2400" dirty="0"/>
              <a:t>Reduction of emissions through energy efficiency and conservation measures is preferred</a:t>
            </a:r>
            <a:r>
              <a:rPr lang="en-US" sz="2400" dirty="0" smtClean="0"/>
              <a:t>.</a:t>
            </a:r>
          </a:p>
          <a:p>
            <a:pPr lvl="1"/>
            <a:endParaRPr lang="en-US" sz="2400" dirty="0"/>
          </a:p>
          <a:p>
            <a:r>
              <a:rPr lang="en-US" sz="2400" dirty="0" smtClean="0"/>
              <a:t>Implementing pollution control must be a social, political, economical and global priority to be truly effective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262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1950" y="864108"/>
            <a:ext cx="5784849" cy="5120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Sulfur Dioxide Control Techniques</a:t>
            </a:r>
          </a:p>
          <a:p>
            <a:r>
              <a:rPr lang="en-US" sz="2400" b="1" dirty="0" smtClean="0"/>
              <a:t>Washing</a:t>
            </a:r>
            <a:r>
              <a:rPr lang="en-US" sz="2400" dirty="0" smtClean="0"/>
              <a:t>- allowing iron sulfide to settle out of a solution (does not get sulfur combined with carbonaceous compounds)</a:t>
            </a:r>
          </a:p>
          <a:p>
            <a:r>
              <a:rPr lang="en-US" sz="2400" b="1" dirty="0" smtClean="0"/>
              <a:t>Coal gasification- </a:t>
            </a:r>
            <a:r>
              <a:rPr lang="en-US" sz="2400" dirty="0" smtClean="0"/>
              <a:t>converts coal to gas to remove sulfur (expensive)</a:t>
            </a:r>
          </a:p>
          <a:p>
            <a:r>
              <a:rPr lang="en-US" sz="2400" b="1" dirty="0" smtClean="0"/>
              <a:t>Scrubbing</a:t>
            </a:r>
            <a:r>
              <a:rPr lang="en-US" sz="2400" dirty="0" smtClean="0"/>
              <a:t>- Sulfur dioxide released during coal burning is sent through a slurry of lime (</a:t>
            </a:r>
            <a:r>
              <a:rPr lang="en-US" sz="2400" dirty="0" err="1" smtClean="0"/>
              <a:t>CaO</a:t>
            </a:r>
            <a:r>
              <a:rPr lang="en-US" sz="2400" dirty="0" smtClean="0"/>
              <a:t>) and water which causes the sulfur to react with calcium and precipitate out</a:t>
            </a:r>
          </a:p>
          <a:p>
            <a:r>
              <a:rPr lang="en-US" sz="2400" b="1" dirty="0" smtClean="0"/>
              <a:t>Liquid ammonia- </a:t>
            </a:r>
            <a:r>
              <a:rPr lang="en-US" sz="2400" dirty="0" smtClean="0"/>
              <a:t>reacts with sulfur to create ammonium sulfate which can be cooled and collected in condensing towers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381475" y="3210274"/>
            <a:ext cx="4534711" cy="8573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Pollution Control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120265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t7e_fig_24_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52" y="1600200"/>
            <a:ext cx="6513051" cy="389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6200000">
            <a:off x="-1381475" y="3210274"/>
            <a:ext cx="4534711" cy="8573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Pollution Control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565772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648174" y="2562575"/>
            <a:ext cx="4991911" cy="1390762"/>
          </a:xfrm>
        </p:spPr>
        <p:txBody>
          <a:bodyPr/>
          <a:lstStyle/>
          <a:p>
            <a:r>
              <a:rPr lang="en-US" dirty="0" smtClean="0"/>
              <a:t>Air Pollution Legislation and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864108"/>
            <a:ext cx="6095999" cy="512064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Clean Air Act Amendments of 1990</a:t>
            </a:r>
          </a:p>
          <a:p>
            <a:pPr lvl="1"/>
            <a:r>
              <a:rPr lang="en-US" sz="2400" dirty="0" smtClean="0"/>
              <a:t>Goal to reduce  coal burning emissions by 50% by 2000 (achieved)</a:t>
            </a:r>
          </a:p>
          <a:p>
            <a:pPr lvl="1"/>
            <a:r>
              <a:rPr lang="en-US" sz="2400" dirty="0" smtClean="0"/>
              <a:t>Incentives to reduce emissions including permits that allow companies to buy and sell the right to pollute</a:t>
            </a:r>
          </a:p>
          <a:p>
            <a:pPr lvl="1"/>
            <a:r>
              <a:rPr lang="en-US" sz="2400" dirty="0" smtClean="0"/>
              <a:t>Reduce nitrogen dioxides (auto emissions)</a:t>
            </a:r>
          </a:p>
          <a:p>
            <a:pPr lvl="1"/>
            <a:r>
              <a:rPr lang="en-US" sz="2400" dirty="0" smtClean="0"/>
              <a:t>Reduce toxic air emissions by 90%</a:t>
            </a:r>
          </a:p>
          <a:p>
            <a:pPr lvl="1"/>
            <a:r>
              <a:rPr lang="en-US" sz="2400" dirty="0" smtClean="0"/>
              <a:t>End productions of all CFCs by 2030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9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Kyoto Protocol (1997)</a:t>
            </a:r>
          </a:p>
          <a:p>
            <a:r>
              <a:rPr lang="en-US" sz="2400" dirty="0" smtClean="0"/>
              <a:t>Main goals were to control emissions that contribute to increases in greenhouse gases and human induced climate change</a:t>
            </a:r>
          </a:p>
          <a:p>
            <a:r>
              <a:rPr lang="en-US" sz="2400" dirty="0" smtClean="0"/>
              <a:t>Established emissions trading policies (cap and trade) that would help to regulate emissions from countries and individual industries within countries</a:t>
            </a:r>
          </a:p>
          <a:p>
            <a:r>
              <a:rPr lang="en-US" sz="2400" dirty="0" smtClean="0"/>
              <a:t>Places more responsibility on developed countries due to their historical influence on greenhouse gases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141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Currently the EPA maintains a list of 188 hazardous air pollutants (HAPs) that it is required to control (</a:t>
            </a:r>
            <a:r>
              <a:rPr lang="en-US" sz="2400" dirty="0" smtClean="0">
                <a:hlinkClick r:id="rId2"/>
              </a:rPr>
              <a:t>complete list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r>
              <a:rPr lang="en-US" sz="2400" dirty="0" smtClean="0"/>
              <a:t>Each year industries that produce more than 25,000 pounds or handles more than 10,000 pounds of a toxic chemical must provide a report to the Toxic Release Inventory</a:t>
            </a:r>
          </a:p>
          <a:p>
            <a:pPr lvl="1"/>
            <a:r>
              <a:rPr lang="en-US" sz="2400" dirty="0" smtClean="0"/>
              <a:t>667 chemicals must be reported</a:t>
            </a:r>
          </a:p>
          <a:p>
            <a:pPr lvl="1"/>
            <a:endParaRPr lang="en-US" sz="2400" dirty="0"/>
          </a:p>
          <a:p>
            <a:r>
              <a:rPr lang="en-US" sz="2400" dirty="0" smtClean="0"/>
              <a:t>An Air Quality Index is generated to inform the public of daily threats to their air quality based on measurable pollutants and local reports (</a:t>
            </a:r>
            <a:r>
              <a:rPr lang="en-US" sz="2400" dirty="0" smtClean="0">
                <a:hlinkClick r:id="rId3"/>
              </a:rPr>
              <a:t>AirNow website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762475" y="2905475"/>
            <a:ext cx="5144312" cy="1009762"/>
          </a:xfrm>
        </p:spPr>
        <p:txBody>
          <a:bodyPr>
            <a:noAutofit/>
          </a:bodyPr>
          <a:lstStyle/>
          <a:p>
            <a:r>
              <a:rPr lang="en-US" sz="4000" dirty="0" smtClean="0"/>
              <a:t>History of Air Pollution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054850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Clean Power Plan of 2015</a:t>
            </a:r>
          </a:p>
          <a:p>
            <a:r>
              <a:rPr lang="en-US" sz="2400" dirty="0" smtClean="0"/>
              <a:t>Plan to reduce carbon emissions from power plants (70% reduction by2030)</a:t>
            </a:r>
          </a:p>
          <a:p>
            <a:r>
              <a:rPr lang="en-US" sz="2400" dirty="0" smtClean="0"/>
              <a:t>Focuses on states regulating and reducing carbon emissions</a:t>
            </a:r>
          </a:p>
          <a:p>
            <a:r>
              <a:rPr lang="en-US" sz="2400" dirty="0" smtClean="0"/>
              <a:t>Promotes accountability from industries by requiring plans to reduce emissions by 2016</a:t>
            </a:r>
          </a:p>
          <a:p>
            <a:r>
              <a:rPr lang="en-US" sz="2400" dirty="0" smtClean="0"/>
              <a:t>Invests in clean energy options and job creation</a:t>
            </a:r>
          </a:p>
          <a:p>
            <a:r>
              <a:rPr lang="en-US" sz="2400" dirty="0" smtClean="0"/>
              <a:t>Hopes to reduce energy costs for the average household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648174" y="2562575"/>
            <a:ext cx="4991911" cy="1390762"/>
          </a:xfrm>
        </p:spPr>
        <p:txBody>
          <a:bodyPr/>
          <a:lstStyle/>
          <a:p>
            <a:r>
              <a:rPr lang="en-US" dirty="0" smtClean="0"/>
              <a:t>Air Pollution Legislation and Standards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60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Air quality standards study  the levels of certain pollutants that could be hazardous to health</a:t>
            </a:r>
          </a:p>
          <a:p>
            <a:endParaRPr lang="en-US" sz="2400" dirty="0"/>
          </a:p>
          <a:p>
            <a:r>
              <a:rPr lang="en-US" sz="2400" dirty="0" smtClean="0"/>
              <a:t>Requires tougher standards for PM2.5 and ozone</a:t>
            </a:r>
          </a:p>
          <a:p>
            <a:endParaRPr lang="en-US" sz="2400" dirty="0"/>
          </a:p>
          <a:p>
            <a:r>
              <a:rPr lang="en-US" sz="2400" dirty="0" smtClean="0"/>
              <a:t>Increases monitoring of emissions by the EPA</a:t>
            </a:r>
          </a:p>
          <a:p>
            <a:endParaRPr lang="en-US" sz="2400" dirty="0"/>
          </a:p>
          <a:p>
            <a:r>
              <a:rPr lang="en-US" sz="2400" dirty="0" smtClean="0"/>
              <a:t>Sets the Air Quality Index for common pollutants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648174" y="2562575"/>
            <a:ext cx="4991911" cy="1390762"/>
          </a:xfrm>
        </p:spPr>
        <p:txBody>
          <a:bodyPr/>
          <a:lstStyle/>
          <a:p>
            <a:r>
              <a:rPr lang="en-US" dirty="0" smtClean="0"/>
              <a:t>Air Pollution Legislation and Standards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41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frames.gov/files/9813/2449/5528/L1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800"/>
            <a:ext cx="6214501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6200000">
            <a:off x="-1648174" y="2562575"/>
            <a:ext cx="4991911" cy="1390762"/>
          </a:xfrm>
        </p:spPr>
        <p:txBody>
          <a:bodyPr/>
          <a:lstStyle/>
          <a:p>
            <a:r>
              <a:rPr lang="en-US" dirty="0" smtClean="0"/>
              <a:t>Air Pollution Legislation and Standards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6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411613" y="2859415"/>
            <a:ext cx="4518789" cy="12383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Costs of Air Pollution Control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914400"/>
            <a:ext cx="5645151" cy="5298948"/>
          </a:xfrm>
        </p:spPr>
        <p:txBody>
          <a:bodyPr/>
          <a:lstStyle/>
          <a:p>
            <a:r>
              <a:rPr lang="en-US" sz="2400" dirty="0" smtClean="0"/>
              <a:t>Costs for pollution control vary with the types of industry</a:t>
            </a:r>
          </a:p>
          <a:p>
            <a:endParaRPr lang="en-US" sz="2400" dirty="0" smtClean="0"/>
          </a:p>
          <a:p>
            <a:r>
              <a:rPr lang="en-US" sz="2400" dirty="0" smtClean="0"/>
              <a:t>Goals are to balance the cost of clean up with the benefits </a:t>
            </a:r>
          </a:p>
          <a:p>
            <a:endParaRPr lang="en-US" sz="2400" dirty="0" smtClean="0"/>
          </a:p>
          <a:p>
            <a:r>
              <a:rPr lang="en-US" sz="2400" dirty="0" smtClean="0"/>
              <a:t>Could require taxing citizens for pollution emissions</a:t>
            </a:r>
          </a:p>
          <a:p>
            <a:endParaRPr lang="en-US" sz="2400" dirty="0" smtClean="0"/>
          </a:p>
          <a:p>
            <a:r>
              <a:rPr lang="en-US" sz="2400" dirty="0" smtClean="0"/>
              <a:t>Should focus on the cost of health care in the future because of environmental toxins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5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659" y="533400"/>
            <a:ext cx="3211255" cy="24084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Sulfur Dioxide Effects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981200"/>
            <a:ext cx="3414845" cy="2481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4269998"/>
            <a:ext cx="3352800" cy="215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810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38"/>
            <a:ext cx="2590799" cy="460118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Nitrogen Dioxide or Carbon Monoxide Effects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750169"/>
            <a:ext cx="3997989" cy="2653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657600"/>
            <a:ext cx="3810000" cy="269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079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Ozone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059" y="689785"/>
            <a:ext cx="3095748" cy="2813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376044"/>
            <a:ext cx="2571146" cy="474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86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95419" y="2657419"/>
            <a:ext cx="5562600" cy="13145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Sources of Air Pollution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304800"/>
            <a:ext cx="5715000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dirty="0"/>
              <a:t>Stationary </a:t>
            </a:r>
            <a:r>
              <a:rPr lang="en-US" altLang="en-US" sz="2400" dirty="0" smtClean="0"/>
              <a:t>sources</a:t>
            </a:r>
            <a:endParaRPr lang="en-US" altLang="en-US" sz="2400" dirty="0"/>
          </a:p>
          <a:p>
            <a:r>
              <a:rPr lang="en-US" altLang="en-US" sz="2400" dirty="0">
                <a:ea typeface="ＭＳ Ｐゴシック" pitchFamily="34" charset="-128"/>
              </a:rPr>
              <a:t>Point sources emit pollutants from one or more controllable sites.</a:t>
            </a:r>
          </a:p>
          <a:p>
            <a:r>
              <a:rPr lang="en-US" altLang="en-US" sz="2400" dirty="0">
                <a:ea typeface="ＭＳ Ｐゴシック" pitchFamily="34" charset="-128"/>
              </a:rPr>
              <a:t>Fugitive sources generate air pollutants from open areas exposed to wind processes. </a:t>
            </a:r>
          </a:p>
          <a:p>
            <a:r>
              <a:rPr lang="en-US" altLang="en-US" sz="2400" dirty="0">
                <a:ea typeface="ＭＳ Ｐゴシック" pitchFamily="34" charset="-128"/>
              </a:rPr>
              <a:t>Area sources are well defined areas within which are several sources of air pollutants</a:t>
            </a:r>
            <a:endParaRPr lang="en-US" sz="2400" dirty="0"/>
          </a:p>
        </p:txBody>
      </p:sp>
      <p:pic>
        <p:nvPicPr>
          <p:cNvPr id="1026" name="Picture 2" descr="http://udel.edu/~pollack/images/Stationary%20sources%20of%20air%20pollu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94018"/>
            <a:ext cx="3844999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edia.spokesman.com/photos/2014/08/21/reader1_dust_cloud_redeaux_t620.jpg?161ad8e426d1312361ed5892fdc121cdf327258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26818"/>
            <a:ext cx="3297019" cy="245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221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457200"/>
            <a:ext cx="6019800" cy="335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dirty="0"/>
              <a:t>Mobile </a:t>
            </a:r>
            <a:r>
              <a:rPr lang="en-US" altLang="en-US" sz="2400" dirty="0" smtClean="0"/>
              <a:t>sources</a:t>
            </a:r>
          </a:p>
          <a:p>
            <a:r>
              <a:rPr lang="en-US" altLang="en-US" sz="2400" dirty="0" smtClean="0"/>
              <a:t>Move </a:t>
            </a:r>
            <a:r>
              <a:rPr lang="en-US" altLang="en-US" sz="2400" dirty="0"/>
              <a:t>from place to place while emitting </a:t>
            </a:r>
            <a:r>
              <a:rPr lang="en-US" altLang="en-US" sz="2400" dirty="0" smtClean="0"/>
              <a:t>pollutants (vehicles)</a:t>
            </a:r>
            <a:endParaRPr lang="en-US" altLang="en-US" sz="2400" dirty="0"/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Natural sources</a:t>
            </a:r>
          </a:p>
          <a:p>
            <a:r>
              <a:rPr lang="en-US" sz="2400" dirty="0" smtClean="0"/>
              <a:t>Particulate emissions from natural processes (volcanic eruptions, wildfires, lightning)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1895419" y="2657419"/>
            <a:ext cx="5562600" cy="13145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Sources of Air Pollution</a:t>
            </a:r>
            <a:endParaRPr lang="en-US" sz="4400" dirty="0"/>
          </a:p>
        </p:txBody>
      </p:sp>
      <p:pic>
        <p:nvPicPr>
          <p:cNvPr id="2052" name="Picture 4" descr="http://cdn4.explainthatstuff.com/burning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124" y="4191000"/>
            <a:ext cx="368467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conserve-energy-future.com/wp-content/uploads/2013/04/Smoke_from_airplane-e14309998446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91000"/>
            <a:ext cx="3260682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876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raphic of Air Pollution Pathwa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638175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6200000">
            <a:off x="-1895419" y="2657419"/>
            <a:ext cx="5562600" cy="13145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Sources of Air Pollution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38432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76775" y="2562574"/>
            <a:ext cx="5525311" cy="13145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Effects of Air Pollution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533400"/>
            <a:ext cx="5791200" cy="5791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Discoloration of the atmosphere resulting in reduced visual range and clarity</a:t>
            </a:r>
          </a:p>
          <a:p>
            <a:endParaRPr lang="en-US" sz="2400" dirty="0" smtClean="0"/>
          </a:p>
          <a:p>
            <a:r>
              <a:rPr lang="en-US" sz="2400" dirty="0" smtClean="0"/>
              <a:t>Damage to plants</a:t>
            </a:r>
          </a:p>
          <a:p>
            <a:pPr lvl="1"/>
            <a:r>
              <a:rPr lang="en-US" sz="2400" dirty="0" smtClean="0"/>
              <a:t>Tissue damage, suppression of growth, susceptibility to environmental conditions, disruption of reproductive processes</a:t>
            </a:r>
          </a:p>
          <a:p>
            <a:pPr lvl="1"/>
            <a:endParaRPr lang="en-US" sz="2400" dirty="0"/>
          </a:p>
          <a:p>
            <a:r>
              <a:rPr lang="en-US" sz="2400" dirty="0" smtClean="0"/>
              <a:t>Damage to animals</a:t>
            </a:r>
          </a:p>
          <a:p>
            <a:pPr lvl="1"/>
            <a:r>
              <a:rPr lang="en-US" sz="2400" dirty="0" smtClean="0"/>
              <a:t>Toxicity, cancer, birth defects, eye and respiratory irritation, susceptibility to infection and heart disease, chronic diseases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824350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2398</Words>
  <Application>Microsoft Office PowerPoint</Application>
  <PresentationFormat>On-screen Show (4:3)</PresentationFormat>
  <Paragraphs>317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ＭＳ Ｐゴシック</vt:lpstr>
      <vt:lpstr>Calibri</vt:lpstr>
      <vt:lpstr>Corbel</vt:lpstr>
      <vt:lpstr>Times New Roman</vt:lpstr>
      <vt:lpstr>Wingdings 2</vt:lpstr>
      <vt:lpstr>Frame</vt:lpstr>
      <vt:lpstr>AP Environmental Science</vt:lpstr>
      <vt:lpstr>History of Air Pollution</vt:lpstr>
      <vt:lpstr>History of Air Pollution</vt:lpstr>
      <vt:lpstr>History of Air Pollution</vt:lpstr>
      <vt:lpstr>History of Air Pollution</vt:lpstr>
      <vt:lpstr>Sources of Air Pollution</vt:lpstr>
      <vt:lpstr>Sources of Air Pollution</vt:lpstr>
      <vt:lpstr>Sources of Air Pollution</vt:lpstr>
      <vt:lpstr>Effects of Air Pollution</vt:lpstr>
      <vt:lpstr>Effects of Air Pollution</vt:lpstr>
      <vt:lpstr>Effects of Air Pollution</vt:lpstr>
      <vt:lpstr>Types of Pollutants</vt:lpstr>
      <vt:lpstr>Types of Pollutants</vt:lpstr>
      <vt:lpstr>PowerPoint Presentation</vt:lpstr>
      <vt:lpstr>Types of Pollutants</vt:lpstr>
      <vt:lpstr>Types of Pollutants</vt:lpstr>
      <vt:lpstr>Types of Pollutants</vt:lpstr>
      <vt:lpstr>Types of Pollutants</vt:lpstr>
      <vt:lpstr>Types of Pollutants</vt:lpstr>
      <vt:lpstr>Types of Pollutants</vt:lpstr>
      <vt:lpstr>Types of Pollutants</vt:lpstr>
      <vt:lpstr>Types of Pollutants</vt:lpstr>
      <vt:lpstr>Types of Pollutants</vt:lpstr>
      <vt:lpstr>Types of Pollutants</vt:lpstr>
      <vt:lpstr>Types of Pollutants</vt:lpstr>
      <vt:lpstr>PowerPoint Presentation</vt:lpstr>
      <vt:lpstr>Types of Pollutants</vt:lpstr>
      <vt:lpstr>Additional Pollutants</vt:lpstr>
      <vt:lpstr>Additional Pollutants</vt:lpstr>
      <vt:lpstr>Additional Pollutants</vt:lpstr>
      <vt:lpstr>Additional Pollutants</vt:lpstr>
      <vt:lpstr>Additional Pollutants</vt:lpstr>
      <vt:lpstr>Additional Pollutants</vt:lpstr>
      <vt:lpstr>Additional Pollutants</vt:lpstr>
      <vt:lpstr>Variability of Air Pollution</vt:lpstr>
      <vt:lpstr>Urban Air Pollution</vt:lpstr>
      <vt:lpstr>PowerPoint Presentation</vt:lpstr>
      <vt:lpstr>Urban Air Pollution</vt:lpstr>
      <vt:lpstr>Urban Air Pollution</vt:lpstr>
      <vt:lpstr>PowerPoint Presentation</vt:lpstr>
      <vt:lpstr>Urban Air Pollution</vt:lpstr>
      <vt:lpstr>PowerPoint Presentation</vt:lpstr>
      <vt:lpstr>PowerPoint Presentation</vt:lpstr>
      <vt:lpstr>Future Trends</vt:lpstr>
      <vt:lpstr>Pollution Control</vt:lpstr>
      <vt:lpstr>Pollution Control</vt:lpstr>
      <vt:lpstr>Pollution Control</vt:lpstr>
      <vt:lpstr>Air Pollution Legislation and Standards</vt:lpstr>
      <vt:lpstr>PowerPoint Presentation</vt:lpstr>
      <vt:lpstr>Air Pollution Legislation and Standards</vt:lpstr>
      <vt:lpstr>Air Pollution Legislation and Standards</vt:lpstr>
      <vt:lpstr>Air Pollution Legislation and Standards</vt:lpstr>
      <vt:lpstr>Costs of Air Pollution Control</vt:lpstr>
      <vt:lpstr>Sulfur Dioxide Effects</vt:lpstr>
      <vt:lpstr>Nitrogen Dioxide or Carbon Monoxide Effects</vt:lpstr>
      <vt:lpstr>Ozone Effects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Environmental Science</dc:title>
  <dc:creator>James Lamberth</dc:creator>
  <cp:lastModifiedBy>Leslie Lambert</cp:lastModifiedBy>
  <cp:revision>43</cp:revision>
  <dcterms:created xsi:type="dcterms:W3CDTF">2015-11-09T21:56:37Z</dcterms:created>
  <dcterms:modified xsi:type="dcterms:W3CDTF">2018-03-29T12:26:57Z</dcterms:modified>
</cp:coreProperties>
</file>