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7" r:id="rId2"/>
    <p:sldId id="258" r:id="rId3"/>
    <p:sldId id="266" r:id="rId4"/>
    <p:sldId id="275" r:id="rId5"/>
    <p:sldId id="267" r:id="rId6"/>
    <p:sldId id="268" r:id="rId7"/>
    <p:sldId id="276" r:id="rId8"/>
    <p:sldId id="277" r:id="rId9"/>
    <p:sldId id="259" r:id="rId10"/>
    <p:sldId id="272" r:id="rId11"/>
    <p:sldId id="260" r:id="rId12"/>
    <p:sldId id="271" r:id="rId13"/>
    <p:sldId id="261" r:id="rId14"/>
    <p:sldId id="262" r:id="rId15"/>
    <p:sldId id="263" r:id="rId16"/>
    <p:sldId id="264" r:id="rId17"/>
    <p:sldId id="269" r:id="rId18"/>
    <p:sldId id="265" r:id="rId19"/>
    <p:sldId id="270" r:id="rId20"/>
    <p:sldId id="273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684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5C5AEE-F032-4655-8673-556B7F4011E4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EBF41-B2C0-4D78-83AC-9C02F2315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775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EBF41-B2C0-4D78-83AC-9C02F2315C5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582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3/16/2018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rgbClr val="40BAD2"/>
                </a:solidFill>
              </a:rPr>
              <a:pPr/>
              <a:t>‹#›</a:t>
            </a:fld>
            <a:endParaRPr lang="en-US" dirty="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078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3/16/2018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rgbClr val="40BAD2"/>
                </a:solidFill>
              </a:rPr>
              <a:pPr/>
              <a:t>‹#›</a:t>
            </a:fld>
            <a:endParaRPr lang="en-US" dirty="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097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3/16/2018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rgbClr val="40BAD2"/>
                </a:solidFill>
              </a:rPr>
              <a:pPr/>
              <a:t>‹#›</a:t>
            </a:fld>
            <a:endParaRPr lang="en-US" dirty="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750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3/16/2018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rgbClr val="40BAD2"/>
                </a:solidFill>
              </a:rPr>
              <a:pPr/>
              <a:t>‹#›</a:t>
            </a:fld>
            <a:endParaRPr lang="en-US" dirty="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314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3/16/2018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rgbClr val="40BAD2"/>
                </a:solidFill>
              </a:rPr>
              <a:pPr/>
              <a:t>‹#›</a:t>
            </a:fld>
            <a:endParaRPr lang="en-US" dirty="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625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3/16/2018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rgbClr val="40BAD2"/>
                </a:solidFill>
              </a:rPr>
              <a:pPr/>
              <a:t>‹#›</a:t>
            </a:fld>
            <a:endParaRPr lang="en-US" dirty="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659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3/16/2018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rgbClr val="40BAD2"/>
                </a:solidFill>
              </a:rPr>
              <a:pPr/>
              <a:t>‹#›</a:t>
            </a:fld>
            <a:endParaRPr lang="en-US" dirty="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507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3/16/2018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rgbClr val="40BAD2"/>
                </a:solidFill>
              </a:rPr>
              <a:pPr/>
              <a:t>‹#›</a:t>
            </a:fld>
            <a:endParaRPr lang="en-US" dirty="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253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3/16/2018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rgbClr val="40BAD2"/>
                </a:solidFill>
              </a:rPr>
              <a:pPr/>
              <a:t>‹#›</a:t>
            </a:fld>
            <a:endParaRPr lang="en-US" dirty="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402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494176"/>
            <a:ext cx="212598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3/16/2018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rgbClr val="40BAD2"/>
                </a:solidFill>
              </a:rPr>
              <a:pPr/>
              <a:t>‹#›</a:t>
            </a:fld>
            <a:endParaRPr lang="en-US" dirty="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23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493008"/>
            <a:ext cx="212598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3/16/2018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rgbClr val="40BAD2"/>
                </a:solidFill>
              </a:rPr>
              <a:pPr/>
              <a:t>‹#›</a:t>
            </a:fld>
            <a:endParaRPr lang="en-US" dirty="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00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457200"/>
            <a:fld id="{48A87A34-81AB-432B-8DAE-1953F412C126}" type="datetimeFigureOut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 defTabSz="457200"/>
              <a:t>3/16/2018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pPr defTabSz="457200"/>
            <a:fld id="{6D22F896-40B5-4ADD-8801-0D06FADFA095}" type="slidenum">
              <a:rPr lang="en-US" smtClean="0">
                <a:solidFill>
                  <a:srgbClr val="40BAD2"/>
                </a:solidFill>
              </a:rPr>
              <a:pPr defTabSz="457200"/>
              <a:t>‹#›</a:t>
            </a:fld>
            <a:endParaRPr lang="en-US" dirty="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628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YTSd_26ewI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nqIPtZt3Go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6589014" cy="3255264"/>
          </a:xfrm>
        </p:spPr>
        <p:txBody>
          <a:bodyPr/>
          <a:lstStyle/>
          <a:p>
            <a:r>
              <a:rPr lang="en-US" dirty="0" smtClean="0"/>
              <a:t>AP Environmental Science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Indoor Air Pollution (Chapter </a:t>
            </a:r>
            <a:r>
              <a:rPr lang="en-US" dirty="0" smtClean="0"/>
              <a:t>16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381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tkin5e_fig_24_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1506"/>
            <a:ext cx="7848600" cy="561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040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832" y="685800"/>
            <a:ext cx="6096000" cy="180289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Indoor air pollution is often highly concentrated compared to outdoor pollution because of the numerous sources of pollution, proximity to the sources, and lack of ventilation</a:t>
            </a:r>
            <a:endParaRPr lang="en-US" sz="2400" dirty="0"/>
          </a:p>
        </p:txBody>
      </p:sp>
      <p:sp>
        <p:nvSpPr>
          <p:cNvPr id="4" name="AutoShape 2" descr="http://altered-states.net/barry/update218/Indoor_Air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743200"/>
            <a:ext cx="4651664" cy="376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 rot="16200000">
            <a:off x="-1571974" y="2714975"/>
            <a:ext cx="5068111" cy="131456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Sources of Indoor Air Pollution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69256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609600"/>
            <a:ext cx="6019799" cy="5375148"/>
          </a:xfrm>
        </p:spPr>
        <p:txBody>
          <a:bodyPr/>
          <a:lstStyle/>
          <a:p>
            <a:r>
              <a:rPr lang="en-US" sz="2400" dirty="0" smtClean="0"/>
              <a:t>Newer homes are often more susceptible to indoor air pollution issues than older homes for various reasons:</a:t>
            </a:r>
          </a:p>
          <a:p>
            <a:endParaRPr lang="en-US" sz="2400" dirty="0" smtClean="0"/>
          </a:p>
          <a:p>
            <a:pPr lvl="1"/>
            <a:r>
              <a:rPr lang="en-US" sz="2400" dirty="0" smtClean="0"/>
              <a:t>Energy efficient windows and doorways seal in air and prevent circulation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New construction materials are more likely to contain chemicals that could be emitted into indoor air spaces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New homes are more likely to be built on slabs that increases chances of air pollution from the ground</a:t>
            </a:r>
          </a:p>
          <a:p>
            <a:pPr lvl="1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 rot="16200000">
            <a:off x="-1571974" y="2714975"/>
            <a:ext cx="5068111" cy="131456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Sources of Indoor Air Pollution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2827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864108"/>
            <a:ext cx="6019799" cy="512064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Heating and air systems in a home are designed to regulate indoor temperatures and ventilate using outdoor air</a:t>
            </a:r>
          </a:p>
          <a:p>
            <a:endParaRPr lang="en-US" sz="2400" dirty="0"/>
          </a:p>
          <a:p>
            <a:r>
              <a:rPr lang="en-US" sz="2400" dirty="0" smtClean="0"/>
              <a:t>Along with temperature, humidity must be controlled to prevent mold and mildew growth</a:t>
            </a:r>
          </a:p>
          <a:p>
            <a:endParaRPr lang="en-US" sz="2400" dirty="0"/>
          </a:p>
          <a:p>
            <a:r>
              <a:rPr lang="en-US" sz="2400" dirty="0" smtClean="0"/>
              <a:t>Ventilation systems are not designed to reduce indoor air pollution, if not maintained properly these systems can be sources of pollution themselves</a:t>
            </a:r>
            <a:endParaRPr lang="en-US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 rot="16200000">
            <a:off x="-1571974" y="2714975"/>
            <a:ext cx="5068111" cy="131456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Sources of Indoor Air Pollution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29105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864108"/>
            <a:ext cx="6095999" cy="5120640"/>
          </a:xfrm>
        </p:spPr>
        <p:txBody>
          <a:bodyPr>
            <a:noAutofit/>
          </a:bodyPr>
          <a:lstStyle/>
          <a:p>
            <a:r>
              <a:rPr lang="en-US" sz="2400" dirty="0" smtClean="0"/>
              <a:t>Movement of air within a building depends on pressure and temperature differentials</a:t>
            </a:r>
          </a:p>
          <a:p>
            <a:endParaRPr lang="en-US" sz="2400" dirty="0" smtClean="0"/>
          </a:p>
          <a:p>
            <a:pPr lvl="1"/>
            <a:r>
              <a:rPr lang="en-US" sz="2400" dirty="0" smtClean="0"/>
              <a:t>Windward sides of buildings build up higher pressure s and leeward sides tend to have lower pressure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Home with different temperature controls in different areas can create movement due to temperature differentials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Leaky buildings have greater air movement</a:t>
            </a:r>
            <a:endParaRPr lang="en-US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 rot="16200000">
            <a:off x="-1571974" y="2714975"/>
            <a:ext cx="5068111" cy="131456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Sources of Indoor Air Pollution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857740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838200"/>
            <a:ext cx="3733800" cy="5334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chimney effect (stack effect) occurs when there is a temperature differential from indoor to outdoor environments</a:t>
            </a:r>
          </a:p>
          <a:p>
            <a:endParaRPr lang="en-US" sz="2400" dirty="0"/>
          </a:p>
          <a:p>
            <a:r>
              <a:rPr lang="en-US" sz="2400" dirty="0" smtClean="0"/>
              <a:t>As warm air rises to upper levels cooler air can be drawn in from outside to replace it</a:t>
            </a:r>
            <a:endParaRPr lang="en-US" sz="2400" dirty="0"/>
          </a:p>
        </p:txBody>
      </p:sp>
      <p:pic>
        <p:nvPicPr>
          <p:cNvPr id="3074" name="Picture 2" descr="http://www.marioninstitute.org/sites/default/files/resize/programs/GJGEI/stack%20effect%20image-300x2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05000"/>
            <a:ext cx="3352800" cy="3296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 rot="16200000">
            <a:off x="-1571974" y="2714975"/>
            <a:ext cx="5068111" cy="131456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Sources of Indoor Air Pollution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309085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1229075" y="2981674"/>
            <a:ext cx="4382311" cy="146696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Susceptibility and Health Effects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427913"/>
            <a:ext cx="5943599" cy="3022092"/>
          </a:xfrm>
        </p:spPr>
        <p:txBody>
          <a:bodyPr/>
          <a:lstStyle/>
          <a:p>
            <a:r>
              <a:rPr lang="en-US" sz="2400" dirty="0" smtClean="0"/>
              <a:t>Susceptibility to health effects from indoor air pollution can vary according to genetic factors, lifestyle and age</a:t>
            </a:r>
          </a:p>
          <a:p>
            <a:endParaRPr lang="en-US" sz="2400" dirty="0"/>
          </a:p>
          <a:p>
            <a:r>
              <a:rPr lang="en-US" sz="2400" dirty="0" smtClean="0"/>
              <a:t>Older people, children, and individuals with impaired health are generally more sensitive to air pollution</a:t>
            </a:r>
          </a:p>
          <a:p>
            <a:endParaRPr lang="en-US" dirty="0"/>
          </a:p>
        </p:txBody>
      </p:sp>
      <p:pic>
        <p:nvPicPr>
          <p:cNvPr id="1026" name="Picture 2" descr="http://www.medicalook.com/diseases_images/lung-diseases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486563"/>
            <a:ext cx="3429000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biology-forums.com/gallery/14755_11_11_12_7_23_10_100501287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505200"/>
            <a:ext cx="3009900" cy="2724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3228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400" dirty="0"/>
              <a:t>Diseases related to </a:t>
            </a:r>
            <a:r>
              <a:rPr lang="en-US" altLang="en-US" sz="2400" dirty="0" smtClean="0"/>
              <a:t> air pollution </a:t>
            </a:r>
            <a:r>
              <a:rPr lang="en-US" altLang="en-US" sz="2400" dirty="0"/>
              <a:t>include:</a:t>
            </a:r>
          </a:p>
          <a:p>
            <a:r>
              <a:rPr lang="en-US" altLang="en-US" sz="2400" dirty="0"/>
              <a:t> </a:t>
            </a:r>
            <a:r>
              <a:rPr lang="en-US" altLang="en-US" sz="2400" dirty="0" smtClean="0"/>
              <a:t>Asthma-bronchial </a:t>
            </a:r>
            <a:r>
              <a:rPr lang="en-US" altLang="en-US" sz="2400" dirty="0"/>
              <a:t>tubes tighten  &amp; narrow.</a:t>
            </a:r>
          </a:p>
          <a:p>
            <a:r>
              <a:rPr lang="en-US" altLang="en-US" sz="2400" dirty="0"/>
              <a:t> </a:t>
            </a:r>
            <a:r>
              <a:rPr lang="en-US" altLang="en-US" sz="2400" dirty="0" smtClean="0"/>
              <a:t>Bronchitis-tubes </a:t>
            </a:r>
            <a:r>
              <a:rPr lang="en-US" altLang="en-US" sz="2400" dirty="0"/>
              <a:t>swell &amp; fill with mucus.  They get narrow, so it is hard to inhale &amp; exhale.</a:t>
            </a:r>
          </a:p>
          <a:p>
            <a:r>
              <a:rPr lang="en-US" altLang="en-US" sz="2400" dirty="0"/>
              <a:t> </a:t>
            </a:r>
            <a:r>
              <a:rPr lang="en-US" altLang="en-US" sz="2400" dirty="0" smtClean="0"/>
              <a:t>Emphysema-air </a:t>
            </a:r>
            <a:r>
              <a:rPr lang="en-US" altLang="en-US" sz="2400" dirty="0"/>
              <a:t>sacs lose elasticity so it is hard to inhale &amp; exhale.</a:t>
            </a:r>
          </a:p>
          <a:p>
            <a:r>
              <a:rPr lang="en-US" altLang="en-US" sz="2400" dirty="0"/>
              <a:t> </a:t>
            </a:r>
            <a:r>
              <a:rPr lang="en-US" altLang="en-US" sz="2400" dirty="0" smtClean="0"/>
              <a:t>Lung </a:t>
            </a:r>
            <a:r>
              <a:rPr lang="en-US" altLang="en-US" sz="2400" dirty="0"/>
              <a:t>cancer-cancer cells grow rapidly, poisoning body.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 rot="16200000">
            <a:off x="-1229075" y="2981674"/>
            <a:ext cx="4382311" cy="146696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Susceptibility and Health Effects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975827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864108"/>
            <a:ext cx="6095999" cy="512064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 smtClean="0"/>
              <a:t>Sick buildings</a:t>
            </a:r>
          </a:p>
          <a:p>
            <a:r>
              <a:rPr lang="en-US" sz="2400" dirty="0" smtClean="0"/>
              <a:t>Building related illnesses (BRI) are illnesses produced by a building with identifiable pollutant sources</a:t>
            </a:r>
          </a:p>
          <a:p>
            <a:endParaRPr lang="en-US" sz="2400" dirty="0"/>
          </a:p>
          <a:p>
            <a:r>
              <a:rPr lang="en-US" sz="2400" dirty="0" smtClean="0"/>
              <a:t>Sick building syndrome (SBS) results when several cases of illness from a building have been reported with no identified source</a:t>
            </a:r>
          </a:p>
          <a:p>
            <a:endParaRPr lang="en-US" sz="2400" dirty="0"/>
          </a:p>
          <a:p>
            <a:r>
              <a:rPr lang="en-US" sz="2400" dirty="0" smtClean="0"/>
              <a:t>Numerous factors can be attributed to sick buildings including stress and working conditions</a:t>
            </a:r>
          </a:p>
          <a:p>
            <a:endParaRPr lang="en-US" sz="2400" dirty="0"/>
          </a:p>
          <a:p>
            <a:r>
              <a:rPr lang="en-US" sz="2400" dirty="0" smtClean="0">
                <a:hlinkClick r:id="rId2"/>
              </a:rPr>
              <a:t>Video Resource</a:t>
            </a:r>
            <a:endParaRPr lang="en-US" sz="24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 rot="16200000">
            <a:off x="-1229075" y="2981674"/>
            <a:ext cx="4382311" cy="146696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Susceptibility and Health Effects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33864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1724374" y="2943576"/>
            <a:ext cx="5144311" cy="93356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Air Pollution Control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1" y="579759"/>
            <a:ext cx="6154823" cy="27172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400" dirty="0"/>
              <a:t>To improve household </a:t>
            </a:r>
            <a:r>
              <a:rPr lang="en-US" altLang="en-US" sz="2400" dirty="0" smtClean="0"/>
              <a:t>air:</a:t>
            </a:r>
            <a:endParaRPr lang="en-US" altLang="en-US" sz="2400" dirty="0"/>
          </a:p>
          <a:p>
            <a:r>
              <a:rPr lang="en-US" altLang="en-US" sz="2400" dirty="0"/>
              <a:t> </a:t>
            </a:r>
            <a:r>
              <a:rPr lang="en-US" altLang="en-US" sz="2400" dirty="0" smtClean="0"/>
              <a:t>Open </a:t>
            </a:r>
            <a:r>
              <a:rPr lang="en-US" altLang="en-US" sz="2400" dirty="0"/>
              <a:t>windows when possible</a:t>
            </a:r>
          </a:p>
          <a:p>
            <a:r>
              <a:rPr lang="en-US" altLang="en-US" sz="2400" dirty="0"/>
              <a:t> </a:t>
            </a:r>
            <a:r>
              <a:rPr lang="en-US" altLang="en-US" sz="2400" dirty="0" smtClean="0"/>
              <a:t>Use </a:t>
            </a:r>
            <a:r>
              <a:rPr lang="en-US" altLang="en-US" sz="2400" dirty="0"/>
              <a:t>an air cleaner with a HEPA (high-efficiency particle air) filter.</a:t>
            </a:r>
          </a:p>
          <a:p>
            <a:r>
              <a:rPr lang="en-US" altLang="en-US" sz="2400" dirty="0"/>
              <a:t> </a:t>
            </a:r>
            <a:r>
              <a:rPr lang="en-US" altLang="en-US" sz="2400" dirty="0" smtClean="0"/>
              <a:t>Grow </a:t>
            </a:r>
            <a:r>
              <a:rPr lang="en-US" altLang="en-US" sz="2400" dirty="0"/>
              <a:t>spider plants- they absorb many pollutants.</a:t>
            </a:r>
          </a:p>
          <a:p>
            <a:endParaRPr lang="en-US" dirty="0"/>
          </a:p>
        </p:txBody>
      </p:sp>
      <p:pic>
        <p:nvPicPr>
          <p:cNvPr id="2050" name="Picture 2" descr="Image result for HEPA fil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032" y="3810000"/>
            <a:ext cx="3437792" cy="226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creativejewishmom.typepad.com/.a/6a011570601a80970b0120a67512ed970b-p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291364"/>
            <a:ext cx="2667000" cy="3204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9499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1571974" y="2714975"/>
            <a:ext cx="5068111" cy="131456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Sources of Indoor Air Pollution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381000"/>
            <a:ext cx="5943600" cy="340309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Sources of indoor air pollution can come from both human activities and natural processes</a:t>
            </a:r>
          </a:p>
          <a:p>
            <a:endParaRPr lang="en-US" sz="2400" dirty="0"/>
          </a:p>
          <a:p>
            <a:r>
              <a:rPr lang="en-US" sz="2400" dirty="0" smtClean="0"/>
              <a:t>Two of the most common household pollutants are dust mites and pollen</a:t>
            </a:r>
            <a:endParaRPr lang="en-US" sz="2400" dirty="0"/>
          </a:p>
        </p:txBody>
      </p:sp>
      <p:pic>
        <p:nvPicPr>
          <p:cNvPr id="1026" name="Picture 2" descr="https://upload.wikimedia.org/wikipedia/commons/e/eb/House_Dust_Mi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7509" y="3886200"/>
            <a:ext cx="2810669" cy="2158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uic.edu/classes/bios/bios100/summer2003/poll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912706"/>
            <a:ext cx="3048000" cy="2105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6565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04800" y="227564"/>
            <a:ext cx="8716962" cy="6546850"/>
            <a:chOff x="46038" y="-42863"/>
            <a:chExt cx="9097962" cy="6900863"/>
          </a:xfrm>
        </p:grpSpPr>
        <p:pic>
          <p:nvPicPr>
            <p:cNvPr id="5" name="Picture 3" descr="192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9213" y="0"/>
              <a:ext cx="3983037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3949700" y="-42863"/>
              <a:ext cx="12319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b="1">
                  <a:solidFill>
                    <a:srgbClr val="00A78D"/>
                  </a:solidFill>
                  <a:ea typeface="ＭＳ Ｐゴシック" pitchFamily="1" charset="-128"/>
                </a:rPr>
                <a:t>Solutions</a:t>
              </a: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3429000" y="311150"/>
              <a:ext cx="23876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b="1">
                  <a:solidFill>
                    <a:srgbClr val="00A78D"/>
                  </a:solidFill>
                  <a:ea typeface="ＭＳ Ｐゴシック" pitchFamily="1" charset="-128"/>
                </a:rPr>
                <a:t>Indoor Air Pollution 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2549525" y="762000"/>
              <a:ext cx="143510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400" b="1">
                  <a:solidFill>
                    <a:srgbClr val="FFFBDF"/>
                  </a:solidFill>
                  <a:ea typeface="ＭＳ Ｐゴシック" pitchFamily="1" charset="-128"/>
                </a:rPr>
                <a:t>Prevention </a:t>
              </a: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46038" y="1298575"/>
              <a:ext cx="4035425" cy="9159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b="1" dirty="0">
                  <a:solidFill>
                    <a:srgbClr val="000000"/>
                  </a:solidFill>
                  <a:ea typeface="ＭＳ Ｐゴシック" pitchFamily="1" charset="-128"/>
                </a:rPr>
                <a:t>Cover ceiling tiles &amp; lining of AC ducts to prevent release of mineral fibers</a:t>
              </a: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5168900" y="1282700"/>
              <a:ext cx="3351213" cy="641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b="1">
                  <a:solidFill>
                    <a:srgbClr val="000000"/>
                  </a:solidFill>
                  <a:ea typeface="ＭＳ Ｐゴシック" pitchFamily="1" charset="-128"/>
                </a:rPr>
                <a:t>Use adjustable fresh air vents for work spaces</a:t>
              </a:r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5168900" y="2238375"/>
              <a:ext cx="3351213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b="1">
                  <a:solidFill>
                    <a:srgbClr val="000000"/>
                  </a:solidFill>
                  <a:ea typeface="ＭＳ Ｐゴシック" pitchFamily="1" charset="-128"/>
                </a:rPr>
                <a:t>Increase intake of outside air</a:t>
              </a: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46038" y="2446338"/>
              <a:ext cx="3871912" cy="641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b="1">
                  <a:solidFill>
                    <a:srgbClr val="000000"/>
                  </a:solidFill>
                  <a:ea typeface="ＭＳ Ｐゴシック" pitchFamily="1" charset="-128"/>
                </a:rPr>
                <a:t>Ban smoking or limit it to well ventilated areas</a:t>
              </a: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5168900" y="2921000"/>
              <a:ext cx="38227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b="1">
                  <a:solidFill>
                    <a:srgbClr val="000000"/>
                  </a:solidFill>
                  <a:ea typeface="ＭＳ Ｐゴシック" pitchFamily="1" charset="-128"/>
                </a:rPr>
                <a:t>Change air more frequently</a:t>
              </a:r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46038" y="3319463"/>
              <a:ext cx="4068762" cy="9159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b="1" dirty="0">
                  <a:solidFill>
                    <a:srgbClr val="000000"/>
                  </a:solidFill>
                  <a:ea typeface="ＭＳ Ｐゴシック" pitchFamily="1" charset="-128"/>
                </a:rPr>
                <a:t>Set stricter formaldehyde emissions standards for carpet, furniture, and building materials</a:t>
              </a:r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5168900" y="3602038"/>
              <a:ext cx="3517900" cy="641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b="1">
                  <a:solidFill>
                    <a:srgbClr val="000000"/>
                  </a:solidFill>
                  <a:ea typeface="ＭＳ Ｐゴシック" pitchFamily="1" charset="-128"/>
                </a:rPr>
                <a:t>Circulate a building’s air through rooftop green houses</a:t>
              </a:r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46038" y="4468813"/>
              <a:ext cx="4198937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b="1">
                  <a:solidFill>
                    <a:srgbClr val="000000"/>
                  </a:solidFill>
                  <a:ea typeface="ＭＳ Ｐゴシック" pitchFamily="1" charset="-128"/>
                </a:rPr>
                <a:t>Prevent radon infiltration</a:t>
              </a:r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5168900" y="4559300"/>
              <a:ext cx="3517900" cy="9159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b="1">
                  <a:solidFill>
                    <a:srgbClr val="000000"/>
                  </a:solidFill>
                  <a:ea typeface="ＭＳ Ｐゴシック" pitchFamily="1" charset="-128"/>
                </a:rPr>
                <a:t>Use exhaust hoods for stoves and appliances burning natural gas</a:t>
              </a:r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46038" y="5067300"/>
              <a:ext cx="3708400" cy="641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b="1">
                  <a:solidFill>
                    <a:srgbClr val="000000"/>
                  </a:solidFill>
                  <a:ea typeface="ＭＳ Ｐゴシック" pitchFamily="1" charset="-128"/>
                </a:rPr>
                <a:t>Use office machines in well ventilated areas</a:t>
              </a:r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46038" y="5791200"/>
              <a:ext cx="3840162" cy="915988"/>
            </a:xfrm>
            <a:prstGeom prst="rect">
              <a:avLst/>
            </a:prstGeom>
            <a:solidFill>
              <a:srgbClr val="FFFDD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b="1">
                  <a:solidFill>
                    <a:srgbClr val="000000"/>
                  </a:solidFill>
                  <a:ea typeface="ＭＳ Ｐゴシック" pitchFamily="1" charset="-128"/>
                </a:rPr>
                <a:t>Use less polluting substitutes for harmful cleaning agents, paints, and other products</a:t>
              </a:r>
            </a:p>
          </p:txBody>
        </p:sp>
        <p:sp>
          <p:nvSpPr>
            <p:cNvPr id="20" name="Text Box 20"/>
            <p:cNvSpPr txBox="1">
              <a:spLocks noChangeArrowheads="1"/>
            </p:cNvSpPr>
            <p:nvPr/>
          </p:nvSpPr>
          <p:spPr bwMode="auto">
            <a:xfrm>
              <a:off x="5168900" y="5791200"/>
              <a:ext cx="3975100" cy="641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b="1">
                  <a:solidFill>
                    <a:srgbClr val="000000"/>
                  </a:solidFill>
                  <a:ea typeface="ＭＳ Ｐゴシック" pitchFamily="1" charset="-128"/>
                </a:rPr>
                <a:t>Install efficient chimneys for wood-burning stoves</a:t>
              </a:r>
            </a:p>
          </p:txBody>
        </p:sp>
        <p:sp>
          <p:nvSpPr>
            <p:cNvPr id="21" name="Text Box 21"/>
            <p:cNvSpPr txBox="1">
              <a:spLocks noChangeArrowheads="1"/>
            </p:cNvSpPr>
            <p:nvPr/>
          </p:nvSpPr>
          <p:spPr bwMode="auto">
            <a:xfrm>
              <a:off x="5181600" y="730250"/>
              <a:ext cx="1384300" cy="517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400" b="1">
                  <a:solidFill>
                    <a:srgbClr val="FFFBDF"/>
                  </a:solidFill>
                  <a:ea typeface="ＭＳ Ｐゴシック" pitchFamily="1" charset="-128"/>
                </a:rPr>
                <a:t>Cleanup or Dilution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677064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57200" y="152400"/>
            <a:ext cx="8001000" cy="6705599"/>
            <a:chOff x="533400" y="0"/>
            <a:chExt cx="8077200" cy="6858000"/>
          </a:xfrm>
        </p:grpSpPr>
        <p:pic>
          <p:nvPicPr>
            <p:cNvPr id="5" name="Picture 2" descr="192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" y="0"/>
              <a:ext cx="7924800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3371850" y="0"/>
              <a:ext cx="22479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pt-BR" altLang="en-US" b="1" dirty="0">
                  <a:solidFill>
                    <a:srgbClr val="6460AA"/>
                  </a:solidFill>
                  <a:ea typeface="ＭＳ Ｐゴシック" pitchFamily="1" charset="-128"/>
                </a:rPr>
                <a:t>What Can You Do?</a:t>
              </a:r>
              <a:endParaRPr lang="en-US" altLang="en-US" b="1" dirty="0">
                <a:solidFill>
                  <a:srgbClr val="6460AA"/>
                </a:solidFill>
                <a:ea typeface="ＭＳ Ｐゴシック" pitchFamily="1" charset="-128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3302000" y="385763"/>
              <a:ext cx="238760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b="1" dirty="0">
                  <a:solidFill>
                    <a:srgbClr val="6460AA"/>
                  </a:solidFill>
                  <a:ea typeface="ＭＳ Ｐゴシック" pitchFamily="1" charset="-128"/>
                </a:rPr>
                <a:t>Indoor Air Pollution </a:t>
              </a: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692150" y="1006475"/>
              <a:ext cx="7308850" cy="641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71450" indent="-1714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800" b="1" dirty="0">
                  <a:solidFill>
                    <a:srgbClr val="292425"/>
                  </a:solidFill>
                  <a:latin typeface="Arial" charset="0"/>
                  <a:ea typeface="ＭＳ Ｐゴシック" pitchFamily="1" charset="-128"/>
                </a:rPr>
                <a:t>• Test for radon and formaldehyde inside your home and take corrective measures as needed.</a:t>
              </a: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692150" y="1679575"/>
              <a:ext cx="7666038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b="1">
                  <a:solidFill>
                    <a:srgbClr val="292425"/>
                  </a:solidFill>
                  <a:ea typeface="ＭＳ Ｐゴシック" pitchFamily="1" charset="-128"/>
                </a:rPr>
                <a:t>• Do not buy furniture and other products containing formaldehyde.</a:t>
              </a: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692150" y="2079625"/>
              <a:ext cx="7589838" cy="641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14300" indent="-1143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800" b="1">
                  <a:solidFill>
                    <a:srgbClr val="292425"/>
                  </a:solidFill>
                  <a:latin typeface="Arial" charset="0"/>
                  <a:ea typeface="ＭＳ Ｐゴシック" pitchFamily="1" charset="-128"/>
                </a:rPr>
                <a:t>• Remove your shoes before entering your house to reduce inputs of dust, lead, and pesticides.</a:t>
              </a:r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692150" y="2754313"/>
              <a:ext cx="7386638" cy="641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14300" indent="-1143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800" b="1">
                  <a:solidFill>
                    <a:srgbClr val="292425"/>
                  </a:solidFill>
                  <a:latin typeface="Arial" charset="0"/>
                  <a:ea typeface="ＭＳ Ｐゴシック" pitchFamily="1" charset="-128"/>
                </a:rPr>
                <a:t>• Test your house or workplace for asbestos fiber levels and for any crumbling asbestos materials if it was built before 1980.</a:t>
              </a: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692150" y="3429000"/>
              <a:ext cx="7192963" cy="641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14300" indent="-1143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800" b="1">
                  <a:solidFill>
                    <a:srgbClr val="292425"/>
                  </a:solidFill>
                  <a:latin typeface="Arial" charset="0"/>
                  <a:ea typeface="ＭＳ Ｐゴシック" pitchFamily="1" charset="-128"/>
                </a:rPr>
                <a:t>• Don't live in a pre-1980 house without having its indoor air tested for asbestos and lead.</a:t>
              </a: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692150" y="4103688"/>
              <a:ext cx="7653338" cy="641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14300" indent="-1143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800" b="1" dirty="0">
                  <a:solidFill>
                    <a:srgbClr val="292425"/>
                  </a:solidFill>
                  <a:latin typeface="Arial" charset="0"/>
                  <a:ea typeface="ＭＳ Ｐゴシック" pitchFamily="1" charset="-128"/>
                </a:rPr>
                <a:t>• Do not store gasoline, solvents, or other volatile hazardous chemicals inside a home or attached garage.</a:t>
              </a:r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692150" y="4778375"/>
              <a:ext cx="79184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b="1">
                  <a:solidFill>
                    <a:srgbClr val="292425"/>
                  </a:solidFill>
                  <a:ea typeface="ＭＳ Ｐゴシック" pitchFamily="1" charset="-128"/>
                </a:rPr>
                <a:t>• If you smoke, do it outside or in a closed room vented to the outside.</a:t>
              </a:r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692150" y="5178425"/>
              <a:ext cx="7616825" cy="9159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14300" indent="-1143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800" b="1">
                  <a:solidFill>
                    <a:srgbClr val="292425"/>
                  </a:solidFill>
                  <a:latin typeface="Arial" charset="0"/>
                  <a:ea typeface="ＭＳ Ｐゴシック" pitchFamily="1" charset="-128"/>
                </a:rPr>
                <a:t>• Make sure that wood-burning stoves, fireplaces, and kerosene- and gas-burning heaters are properly installed, vented, and maintained.</a:t>
              </a:r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692150" y="6127750"/>
              <a:ext cx="7345363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b="1">
                  <a:solidFill>
                    <a:srgbClr val="292425"/>
                  </a:solidFill>
                  <a:ea typeface="ＭＳ Ｐゴシック" pitchFamily="1" charset="-128"/>
                </a:rPr>
                <a:t>• Install carbon monoxide detectors in all sleeping areas.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25788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762000"/>
            <a:ext cx="6400800" cy="5527548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Environmental Tobacco Smoke</a:t>
            </a:r>
            <a:r>
              <a:rPr lang="en-US" sz="2400" dirty="0" smtClean="0"/>
              <a:t> (secondhand smoke)</a:t>
            </a:r>
          </a:p>
          <a:p>
            <a:r>
              <a:rPr lang="en-US" sz="2400" dirty="0" smtClean="0"/>
              <a:t>Emitted by smoke exhalation and burning tobacco products</a:t>
            </a:r>
          </a:p>
          <a:p>
            <a:r>
              <a:rPr lang="en-US" sz="2400" dirty="0" smtClean="0"/>
              <a:t>Contains thousands of toxic chemicals (Nitrogen oxides, Carbon monoxide, Hydrogen Cyanide)</a:t>
            </a:r>
          </a:p>
          <a:p>
            <a:r>
              <a:rPr lang="en-US" sz="2400" dirty="0" smtClean="0"/>
              <a:t>Causes health issues mainly in the respiratory system</a:t>
            </a:r>
          </a:p>
          <a:p>
            <a:r>
              <a:rPr lang="en-US" sz="2400" dirty="0" smtClean="0"/>
              <a:t>Exposure varies with amount of tobacco smoke present, size of the space, and ventilation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 rot="16200000">
            <a:off x="-1571974" y="2714975"/>
            <a:ext cx="5068111" cy="131456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Sources of Indoor Air Pollution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58967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Carbon Monoxide</a:t>
            </a:r>
          </a:p>
          <a:p>
            <a:r>
              <a:rPr lang="en-US" sz="2400" dirty="0" smtClean="0"/>
              <a:t>Colorless, odorless gas</a:t>
            </a:r>
          </a:p>
          <a:p>
            <a:r>
              <a:rPr lang="en-US" sz="2400" dirty="0" smtClean="0"/>
              <a:t>Common sources include gas stoves, space heaters, leaky chimneys, exhaust from attached garage spaces, environmental tobacco smoke</a:t>
            </a:r>
          </a:p>
          <a:p>
            <a:r>
              <a:rPr lang="en-US" sz="2400" dirty="0" smtClean="0"/>
              <a:t>Health effects range with concentration. Low concentrations can lead to fatigue, dizziness, and nausea. High concentrations can be fatal.</a:t>
            </a:r>
          </a:p>
          <a:p>
            <a:r>
              <a:rPr lang="en-US" sz="2400" dirty="0" smtClean="0"/>
              <a:t>Proper ventilation and maintenance of appliances are the best ways to reduce exposure to high concentrations of CO</a:t>
            </a:r>
            <a:endParaRPr lang="en-US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 rot="16200000">
            <a:off x="-1571974" y="2714975"/>
            <a:ext cx="5068111" cy="131456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Sources of Indoor Air Pollution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52430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1950" y="864108"/>
            <a:ext cx="5861049" cy="29458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Radon Gas</a:t>
            </a:r>
          </a:p>
          <a:p>
            <a:r>
              <a:rPr lang="en-US" sz="2400" dirty="0" smtClean="0"/>
              <a:t>Naturally occurring radioactive gas that is colorless, odorless, and tasteless</a:t>
            </a:r>
          </a:p>
          <a:p>
            <a:r>
              <a:rPr lang="en-US" sz="2400" dirty="0" smtClean="0"/>
              <a:t>Comes from the radioactive decay of radiogenic uranium to stable lead</a:t>
            </a:r>
          </a:p>
          <a:p>
            <a:r>
              <a:rPr lang="en-US" sz="2400" dirty="0" smtClean="0"/>
              <a:t>Enters homes through  rock or soil that contains concentrations of uranium</a:t>
            </a:r>
            <a:endParaRPr lang="en-US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 rot="16200000">
            <a:off x="-1571974" y="2714975"/>
            <a:ext cx="5068111" cy="131456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Sources of Indoor Air Pollution</a:t>
            </a:r>
            <a:endParaRPr lang="en-US" sz="4400" dirty="0"/>
          </a:p>
        </p:txBody>
      </p:sp>
      <p:pic>
        <p:nvPicPr>
          <p:cNvPr id="4098" name="Picture 2" descr="http://www.krossinspectors.com/xSites/Appraisers/KrossInspectors/Content/UploadedFiles/Radon-Overview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038600"/>
            <a:ext cx="3651558" cy="2252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www.dshs.state.tx.us/uploadedImages/Content/Regulatory/radiation/images/radonchain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074318"/>
            <a:ext cx="2743200" cy="218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1978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457200"/>
            <a:ext cx="6781800" cy="370789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2400" dirty="0" smtClean="0"/>
              <a:t>Radon gas enters homes and buildings in 3 main ways: </a:t>
            </a:r>
          </a:p>
          <a:p>
            <a:pPr lvl="1"/>
            <a:r>
              <a:rPr lang="en-US" sz="2400" dirty="0" smtClean="0"/>
              <a:t>Migration through soil and rock into basements and lower floors</a:t>
            </a:r>
          </a:p>
          <a:p>
            <a:pPr lvl="1"/>
            <a:r>
              <a:rPr lang="en-US" sz="2400" dirty="0" smtClean="0"/>
              <a:t>Dissolution in groundwater pumped into wells</a:t>
            </a:r>
          </a:p>
          <a:p>
            <a:pPr lvl="1"/>
            <a:r>
              <a:rPr lang="en-US" sz="2400" dirty="0" smtClean="0"/>
              <a:t>Radon-contaminated materials used in construction</a:t>
            </a:r>
          </a:p>
          <a:p>
            <a:pPr lvl="1"/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 rot="16200000">
            <a:off x="-1571974" y="2714975"/>
            <a:ext cx="5068111" cy="131456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Sources of Indoor Air Pollution</a:t>
            </a:r>
            <a:endParaRPr lang="en-US" sz="4400" dirty="0"/>
          </a:p>
        </p:txBody>
      </p:sp>
      <p:pic>
        <p:nvPicPr>
          <p:cNvPr id="9218" name="Picture 2" descr="http://www.krossinspectors.com/xSites/Appraisers/KrossInspectors/Content/UploadedFiles/radon_ente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200400"/>
            <a:ext cx="4038600" cy="3428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05000" y="4343400"/>
            <a:ext cx="2133600" cy="156966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6"/>
                </a:solidFill>
                <a:hlinkClick r:id="rId3"/>
              </a:rPr>
              <a:t>Home radon testing and mitigation video</a:t>
            </a:r>
            <a:endParaRPr lang="en-US" sz="24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016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Asbestos</a:t>
            </a:r>
          </a:p>
          <a:p>
            <a:r>
              <a:rPr lang="en-US" sz="2400" dirty="0" smtClean="0"/>
              <a:t>Fibrous mineral fragments used in building materials</a:t>
            </a:r>
          </a:p>
          <a:p>
            <a:r>
              <a:rPr lang="en-US" sz="2400" dirty="0" smtClean="0"/>
              <a:t>Common sources include roof shingles, ceiling and floor tiles, insulation, and fire retardant fabrics</a:t>
            </a:r>
          </a:p>
          <a:p>
            <a:r>
              <a:rPr lang="en-US" sz="2400" dirty="0" smtClean="0"/>
              <a:t>Health risks come from inhalation of fibers when building materials are broken up. Asbestos fibers attach to respiratory tissue and may develop tumors in the lungs</a:t>
            </a:r>
          </a:p>
          <a:p>
            <a:r>
              <a:rPr lang="en-US" sz="2400" dirty="0" smtClean="0"/>
              <a:t>National policies have restricted the use of asbestos in building materials since 1969</a:t>
            </a:r>
            <a:endParaRPr lang="en-US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 rot="16200000">
            <a:off x="-1571974" y="2714975"/>
            <a:ext cx="5068111" cy="131456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Sources of Indoor Air Pollution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79407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457200"/>
            <a:ext cx="5486400" cy="40126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Formaldehyde</a:t>
            </a:r>
          </a:p>
          <a:p>
            <a:r>
              <a:rPr lang="en-US" sz="2400" dirty="0" smtClean="0"/>
              <a:t>Volatile organic compound often used as a preservative or coating material in building supplies</a:t>
            </a:r>
          </a:p>
          <a:p>
            <a:r>
              <a:rPr lang="en-US" sz="2400" dirty="0" smtClean="0"/>
              <a:t>Common sources include dry wall coating, wood flooring, new furniture</a:t>
            </a:r>
          </a:p>
          <a:p>
            <a:r>
              <a:rPr lang="en-US" sz="2400" dirty="0" smtClean="0"/>
              <a:t>Health risks from low exposure include skin, eye, nose, and throat irritation. At greater exposure formaldehyde may cause cancer.</a:t>
            </a:r>
            <a:endParaRPr lang="en-US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 rot="16200000">
            <a:off x="-1571974" y="2714975"/>
            <a:ext cx="5068111" cy="131456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Sources of Indoor Air Pollution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17022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381000"/>
            <a:ext cx="586740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Additional pollution sources include: </a:t>
            </a:r>
          </a:p>
          <a:p>
            <a:r>
              <a:rPr lang="en-US" sz="2400" i="1" dirty="0" smtClean="0"/>
              <a:t>Legionella </a:t>
            </a:r>
            <a:r>
              <a:rPr lang="en-US" sz="2400" i="1" dirty="0" err="1" smtClean="0"/>
              <a:t>pneumophila</a:t>
            </a:r>
            <a:r>
              <a:rPr lang="en-US" sz="2400" i="1" dirty="0" smtClean="0"/>
              <a:t>- </a:t>
            </a:r>
            <a:r>
              <a:rPr lang="en-US" sz="2400" dirty="0" smtClean="0"/>
              <a:t>bacterium that grows in stagnant water and can be transported through the air</a:t>
            </a:r>
          </a:p>
          <a:p>
            <a:r>
              <a:rPr lang="en-US" sz="2400" dirty="0" smtClean="0"/>
              <a:t>Mold</a:t>
            </a:r>
          </a:p>
          <a:p>
            <a:r>
              <a:rPr lang="en-US" sz="2400" dirty="0" smtClean="0"/>
              <a:t>Pesticides (ex: methyl bromide)</a:t>
            </a:r>
          </a:p>
          <a:p>
            <a:r>
              <a:rPr lang="en-US" sz="2400" dirty="0" smtClean="0"/>
              <a:t>Chloroform (chlorine treated water heated above 105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F)</a:t>
            </a:r>
          </a:p>
          <a:p>
            <a:r>
              <a:rPr lang="en-US" sz="2400" dirty="0" smtClean="0"/>
              <a:t>Para-dichlorobenzene (moth balls)</a:t>
            </a:r>
          </a:p>
          <a:p>
            <a:r>
              <a:rPr lang="en-US" sz="2400" dirty="0" smtClean="0"/>
              <a:t>Flame retardants</a:t>
            </a:r>
            <a:endParaRPr lang="en-US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 rot="16200000">
            <a:off x="-1571974" y="2714975"/>
            <a:ext cx="5068111" cy="131456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Sources of Indoor Air Pollution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23714664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Custom 1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6F1719"/>
      </a:hlink>
      <a:folHlink>
        <a:srgbClr val="EE7008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1167</Words>
  <Application>Microsoft Office PowerPoint</Application>
  <PresentationFormat>On-screen Show (4:3)</PresentationFormat>
  <Paragraphs>128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ＭＳ Ｐゴシック</vt:lpstr>
      <vt:lpstr>Arial</vt:lpstr>
      <vt:lpstr>Calibri</vt:lpstr>
      <vt:lpstr>Corbel</vt:lpstr>
      <vt:lpstr>Wingdings 2</vt:lpstr>
      <vt:lpstr>Frame</vt:lpstr>
      <vt:lpstr>AP Environmental Science</vt:lpstr>
      <vt:lpstr>Sources of Indoor Air Pollution</vt:lpstr>
      <vt:lpstr>Sources of Indoor Air Pollution</vt:lpstr>
      <vt:lpstr>Sources of Indoor Air Pollution</vt:lpstr>
      <vt:lpstr>Sources of Indoor Air Pollution</vt:lpstr>
      <vt:lpstr>Sources of Indoor Air Pollution</vt:lpstr>
      <vt:lpstr>Sources of Indoor Air Pollution</vt:lpstr>
      <vt:lpstr>Sources of Indoor Air Pollution</vt:lpstr>
      <vt:lpstr>Sources of Indoor Air Pollution</vt:lpstr>
      <vt:lpstr>PowerPoint Presentation</vt:lpstr>
      <vt:lpstr>Sources of Indoor Air Pollution</vt:lpstr>
      <vt:lpstr>Sources of Indoor Air Pollution</vt:lpstr>
      <vt:lpstr>Sources of Indoor Air Pollution</vt:lpstr>
      <vt:lpstr>Sources of Indoor Air Pollution</vt:lpstr>
      <vt:lpstr>Sources of Indoor Air Pollution</vt:lpstr>
      <vt:lpstr>Susceptibility and Health Effects</vt:lpstr>
      <vt:lpstr>Susceptibility and Health Effects</vt:lpstr>
      <vt:lpstr>Susceptibility and Health Effects</vt:lpstr>
      <vt:lpstr>Air Pollution Control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Environmental Science</dc:title>
  <dc:creator>James Lamberth</dc:creator>
  <cp:lastModifiedBy>Leslie Lambert</cp:lastModifiedBy>
  <cp:revision>22</cp:revision>
  <dcterms:created xsi:type="dcterms:W3CDTF">2015-11-12T21:22:35Z</dcterms:created>
  <dcterms:modified xsi:type="dcterms:W3CDTF">2018-03-16T15:51:35Z</dcterms:modified>
</cp:coreProperties>
</file>