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1" r:id="rId5"/>
    <p:sldId id="264" r:id="rId6"/>
    <p:sldId id="266" r:id="rId7"/>
    <p:sldId id="260" r:id="rId8"/>
    <p:sldId id="263" r:id="rId9"/>
    <p:sldId id="265" r:id="rId10"/>
    <p:sldId id="267" r:id="rId11"/>
    <p:sldId id="268" r:id="rId12"/>
    <p:sldId id="270" r:id="rId13"/>
    <p:sldId id="272" r:id="rId14"/>
    <p:sldId id="273" r:id="rId15"/>
    <p:sldId id="274" r:id="rId16"/>
    <p:sldId id="275" r:id="rId17"/>
    <p:sldId id="277" r:id="rId18"/>
    <p:sldId id="276" r:id="rId19"/>
    <p:sldId id="278" r:id="rId20"/>
    <p:sldId id="279" r:id="rId21"/>
    <p:sldId id="271" r:id="rId22"/>
    <p:sldId id="281"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52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840D24-91D4-4195-9FA3-AB8F7F3BA4C9}" type="datetimeFigureOut">
              <a:rPr lang="en-US" smtClean="0">
                <a:solidFill>
                  <a:srgbClr val="DFDCB7"/>
                </a:solidFill>
              </a:rPr>
              <a:pPr/>
              <a:t>4/12/2018</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231A5FA-2B27-4063-A3D5-0EE78C95FB90}" type="slidenum">
              <a:rPr lang="en-US" smtClean="0"/>
              <a:pPr/>
              <a:t>‹#›</a:t>
            </a:fld>
            <a:endParaRPr lang="en-US"/>
          </a:p>
        </p:txBody>
      </p:sp>
    </p:spTree>
    <p:extLst>
      <p:ext uri="{BB962C8B-B14F-4D97-AF65-F5344CB8AC3E}">
        <p14:creationId xmlns:p14="http://schemas.microsoft.com/office/powerpoint/2010/main" val="138213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40D24-91D4-4195-9FA3-AB8F7F3BA4C9}" type="datetimeFigureOut">
              <a:rPr lang="en-US" smtClean="0">
                <a:solidFill>
                  <a:srgbClr val="DFDCB7"/>
                </a:solidFill>
              </a:rPr>
              <a:pPr/>
              <a:t>4/12/2018</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231A5FA-2B27-4063-A3D5-0EE78C95FB90}" type="slidenum">
              <a:rPr lang="en-US" smtClean="0"/>
              <a:pPr/>
              <a:t>‹#›</a:t>
            </a:fld>
            <a:endParaRPr lang="en-US"/>
          </a:p>
        </p:txBody>
      </p:sp>
    </p:spTree>
    <p:extLst>
      <p:ext uri="{BB962C8B-B14F-4D97-AF65-F5344CB8AC3E}">
        <p14:creationId xmlns:p14="http://schemas.microsoft.com/office/powerpoint/2010/main" val="141209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40D24-91D4-4195-9FA3-AB8F7F3BA4C9}" type="datetimeFigureOut">
              <a:rPr lang="en-US" smtClean="0">
                <a:solidFill>
                  <a:srgbClr val="DFDCB7"/>
                </a:solidFill>
              </a:rPr>
              <a:pPr/>
              <a:t>4/12/2018</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231A5FA-2B27-4063-A3D5-0EE78C95FB90}" type="slidenum">
              <a:rPr lang="en-US" smtClean="0"/>
              <a:pPr/>
              <a:t>‹#›</a:t>
            </a:fld>
            <a:endParaRPr lang="en-US"/>
          </a:p>
        </p:txBody>
      </p:sp>
    </p:spTree>
    <p:extLst>
      <p:ext uri="{BB962C8B-B14F-4D97-AF65-F5344CB8AC3E}">
        <p14:creationId xmlns:p14="http://schemas.microsoft.com/office/powerpoint/2010/main" val="328164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40D24-91D4-4195-9FA3-AB8F7F3BA4C9}" type="datetimeFigureOut">
              <a:rPr lang="en-US" smtClean="0">
                <a:solidFill>
                  <a:srgbClr val="DFDCB7"/>
                </a:solidFill>
              </a:rPr>
              <a:pPr/>
              <a:t>4/12/2018</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231A5FA-2B27-4063-A3D5-0EE78C95FB90}" type="slidenum">
              <a:rPr lang="en-US" smtClean="0"/>
              <a:pPr/>
              <a:t>‹#›</a:t>
            </a:fld>
            <a:endParaRPr lang="en-US"/>
          </a:p>
        </p:txBody>
      </p:sp>
    </p:spTree>
    <p:extLst>
      <p:ext uri="{BB962C8B-B14F-4D97-AF65-F5344CB8AC3E}">
        <p14:creationId xmlns:p14="http://schemas.microsoft.com/office/powerpoint/2010/main" val="86454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840D24-91D4-4195-9FA3-AB8F7F3BA4C9}" type="datetimeFigureOut">
              <a:rPr lang="en-US" smtClean="0">
                <a:solidFill>
                  <a:srgbClr val="DFDCB7"/>
                </a:solidFill>
              </a:rPr>
              <a:pPr/>
              <a:t>4/12/2018</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231A5FA-2B27-4063-A3D5-0EE78C95FB90}" type="slidenum">
              <a:rPr lang="en-US" smtClean="0"/>
              <a:pPr/>
              <a:t>‹#›</a:t>
            </a:fld>
            <a:endParaRPr lang="en-US"/>
          </a:p>
        </p:txBody>
      </p:sp>
    </p:spTree>
    <p:extLst>
      <p:ext uri="{BB962C8B-B14F-4D97-AF65-F5344CB8AC3E}">
        <p14:creationId xmlns:p14="http://schemas.microsoft.com/office/powerpoint/2010/main" val="313611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840D24-91D4-4195-9FA3-AB8F7F3BA4C9}" type="datetimeFigureOut">
              <a:rPr lang="en-US" smtClean="0">
                <a:solidFill>
                  <a:srgbClr val="DFDCB7"/>
                </a:solidFill>
              </a:rPr>
              <a:pPr/>
              <a:t>4/12/2018</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B231A5FA-2B27-4063-A3D5-0EE78C95FB90}" type="slidenum">
              <a:rPr lang="en-US" smtClean="0"/>
              <a:pPr/>
              <a:t>‹#›</a:t>
            </a:fld>
            <a:endParaRPr lang="en-US"/>
          </a:p>
        </p:txBody>
      </p:sp>
    </p:spTree>
    <p:extLst>
      <p:ext uri="{BB962C8B-B14F-4D97-AF65-F5344CB8AC3E}">
        <p14:creationId xmlns:p14="http://schemas.microsoft.com/office/powerpoint/2010/main" val="3281555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840D24-91D4-4195-9FA3-AB8F7F3BA4C9}" type="datetimeFigureOut">
              <a:rPr lang="en-US" smtClean="0">
                <a:solidFill>
                  <a:srgbClr val="DFDCB7"/>
                </a:solidFill>
              </a:rPr>
              <a:pPr/>
              <a:t>4/12/2018</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B231A5FA-2B27-4063-A3D5-0EE78C95FB90}" type="slidenum">
              <a:rPr lang="en-US" smtClean="0"/>
              <a:pPr/>
              <a:t>‹#›</a:t>
            </a:fld>
            <a:endParaRPr lang="en-US"/>
          </a:p>
        </p:txBody>
      </p:sp>
    </p:spTree>
    <p:extLst>
      <p:ext uri="{BB962C8B-B14F-4D97-AF65-F5344CB8AC3E}">
        <p14:creationId xmlns:p14="http://schemas.microsoft.com/office/powerpoint/2010/main" val="29608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840D24-91D4-4195-9FA3-AB8F7F3BA4C9}" type="datetimeFigureOut">
              <a:rPr lang="en-US" smtClean="0">
                <a:solidFill>
                  <a:srgbClr val="DFDCB7"/>
                </a:solidFill>
              </a:rPr>
              <a:pPr/>
              <a:t>4/12/2018</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B231A5FA-2B27-4063-A3D5-0EE78C95FB90}" type="slidenum">
              <a:rPr lang="en-US" smtClean="0"/>
              <a:pPr/>
              <a:t>‹#›</a:t>
            </a:fld>
            <a:endParaRPr lang="en-US"/>
          </a:p>
        </p:txBody>
      </p:sp>
    </p:spTree>
    <p:extLst>
      <p:ext uri="{BB962C8B-B14F-4D97-AF65-F5344CB8AC3E}">
        <p14:creationId xmlns:p14="http://schemas.microsoft.com/office/powerpoint/2010/main" val="34603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40D24-91D4-4195-9FA3-AB8F7F3BA4C9}" type="datetimeFigureOut">
              <a:rPr lang="en-US" smtClean="0">
                <a:solidFill>
                  <a:srgbClr val="DFDCB7"/>
                </a:solidFill>
              </a:rPr>
              <a:pPr/>
              <a:t>4/12/2018</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B231A5FA-2B27-4063-A3D5-0EE78C95FB90}" type="slidenum">
              <a:rPr lang="en-US" smtClean="0"/>
              <a:pPr/>
              <a:t>‹#›</a:t>
            </a:fld>
            <a:endParaRPr lang="en-US"/>
          </a:p>
        </p:txBody>
      </p:sp>
    </p:spTree>
    <p:extLst>
      <p:ext uri="{BB962C8B-B14F-4D97-AF65-F5344CB8AC3E}">
        <p14:creationId xmlns:p14="http://schemas.microsoft.com/office/powerpoint/2010/main" val="3121389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40D24-91D4-4195-9FA3-AB8F7F3BA4C9}" type="datetimeFigureOut">
              <a:rPr lang="en-US" smtClean="0">
                <a:solidFill>
                  <a:srgbClr val="DFDCB7"/>
                </a:solidFill>
              </a:rPr>
              <a:pPr/>
              <a:t>4/12/2018</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B231A5FA-2B27-4063-A3D5-0EE78C95FB90}"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072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3840D24-91D4-4195-9FA3-AB8F7F3BA4C9}" type="datetimeFigureOut">
              <a:rPr lang="en-US" smtClean="0">
                <a:solidFill>
                  <a:srgbClr val="DFDCB7"/>
                </a:solidFill>
              </a:rPr>
              <a:pPr/>
              <a:t>4/12/2018</a:t>
            </a:fld>
            <a:endParaRPr lang="en-US">
              <a:solidFill>
                <a:srgbClr val="DFDCB7"/>
              </a:solidFill>
            </a:endParaRPr>
          </a:p>
        </p:txBody>
      </p:sp>
      <p:sp>
        <p:nvSpPr>
          <p:cNvPr id="9" name="Slide Number Placeholder 8"/>
          <p:cNvSpPr>
            <a:spLocks noGrp="1"/>
          </p:cNvSpPr>
          <p:nvPr>
            <p:ph type="sldNum" sz="quarter" idx="11"/>
          </p:nvPr>
        </p:nvSpPr>
        <p:spPr/>
        <p:txBody>
          <a:bodyPr/>
          <a:lstStyle/>
          <a:p>
            <a:fld id="{B231A5FA-2B27-4063-A3D5-0EE78C95FB90}"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extLst>
      <p:ext uri="{BB962C8B-B14F-4D97-AF65-F5344CB8AC3E}">
        <p14:creationId xmlns:p14="http://schemas.microsoft.com/office/powerpoint/2010/main" val="376393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231A5FA-2B27-4063-A3D5-0EE78C95FB90}"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3840D24-91D4-4195-9FA3-AB8F7F3BA4C9}" type="datetimeFigureOut">
              <a:rPr lang="en-US" smtClean="0">
                <a:solidFill>
                  <a:srgbClr val="DFDCB7"/>
                </a:solidFill>
              </a:rPr>
              <a:pPr/>
              <a:t>4/12/2018</a:t>
            </a:fld>
            <a:endParaRPr lang="en-US">
              <a:solidFill>
                <a:srgbClr val="DFDCB7"/>
              </a:solidFill>
            </a:endParaRPr>
          </a:p>
        </p:txBody>
      </p:sp>
    </p:spTree>
    <p:extLst>
      <p:ext uri="{BB962C8B-B14F-4D97-AF65-F5344CB8AC3E}">
        <p14:creationId xmlns:p14="http://schemas.microsoft.com/office/powerpoint/2010/main" val="2655558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Water Supply, Use and Management</a:t>
            </a:r>
            <a:endParaRPr lang="en-US" dirty="0"/>
          </a:p>
        </p:txBody>
      </p:sp>
      <p:sp>
        <p:nvSpPr>
          <p:cNvPr id="3" name="Subtitle 2"/>
          <p:cNvSpPr>
            <a:spLocks noGrp="1"/>
          </p:cNvSpPr>
          <p:nvPr>
            <p:ph type="subTitle" idx="1"/>
          </p:nvPr>
        </p:nvSpPr>
        <p:spPr/>
        <p:txBody>
          <a:bodyPr/>
          <a:lstStyle/>
          <a:p>
            <a:r>
              <a:rPr lang="en-US" smtClean="0"/>
              <a:t>Unit 7: </a:t>
            </a:r>
            <a:r>
              <a:rPr lang="en-US" dirty="0" smtClean="0"/>
              <a:t>AP Environmental Science (</a:t>
            </a:r>
            <a:r>
              <a:rPr lang="en-US" smtClean="0"/>
              <a:t>Chapter 17)</a:t>
            </a:r>
            <a:endParaRPr lang="en-US" dirty="0"/>
          </a:p>
        </p:txBody>
      </p:sp>
    </p:spTree>
    <p:extLst>
      <p:ext uri="{BB962C8B-B14F-4D97-AF65-F5344CB8AC3E}">
        <p14:creationId xmlns:p14="http://schemas.microsoft.com/office/powerpoint/2010/main" val="2116332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Documents and Settings\administrator\My Documents\My Pictures\cone of depression.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819400"/>
            <a:ext cx="4094018" cy="23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Groundwater and Streams</a:t>
            </a:r>
            <a:endParaRPr lang="en-US" dirty="0"/>
          </a:p>
        </p:txBody>
      </p:sp>
      <p:sp>
        <p:nvSpPr>
          <p:cNvPr id="3" name="Content Placeholder 2"/>
          <p:cNvSpPr>
            <a:spLocks noGrp="1"/>
          </p:cNvSpPr>
          <p:nvPr>
            <p:ph idx="1"/>
          </p:nvPr>
        </p:nvSpPr>
        <p:spPr>
          <a:xfrm>
            <a:off x="304800" y="1600200"/>
            <a:ext cx="8001000" cy="4800600"/>
          </a:xfrm>
        </p:spPr>
        <p:txBody>
          <a:bodyPr>
            <a:normAutofit/>
          </a:bodyPr>
          <a:lstStyle/>
          <a:p>
            <a:r>
              <a:rPr lang="en-US" altLang="en-US" sz="2400" dirty="0" smtClean="0"/>
              <a:t>An aquifer </a:t>
            </a:r>
            <a:r>
              <a:rPr lang="en-US" altLang="en-US" sz="2400" dirty="0"/>
              <a:t>is an underground zone from which groundwater can be obtained</a:t>
            </a:r>
          </a:p>
          <a:p>
            <a:pPr lvl="1"/>
            <a:r>
              <a:rPr lang="en-US" altLang="en-US" sz="2400" dirty="0"/>
              <a:t>When water is pumped </a:t>
            </a:r>
            <a:endParaRPr lang="en-US" altLang="en-US" sz="2400" dirty="0" smtClean="0"/>
          </a:p>
          <a:p>
            <a:pPr marL="411480" lvl="1" indent="0">
              <a:buNone/>
            </a:pPr>
            <a:r>
              <a:rPr lang="en-US" altLang="en-US" sz="2400" dirty="0" smtClean="0"/>
              <a:t>from </a:t>
            </a:r>
            <a:r>
              <a:rPr lang="en-US" altLang="en-US" sz="2400" dirty="0"/>
              <a:t>an aquifer </a:t>
            </a:r>
            <a:r>
              <a:rPr lang="en-US" altLang="en-US" sz="2400" dirty="0" smtClean="0"/>
              <a:t>it forms </a:t>
            </a:r>
            <a:r>
              <a:rPr lang="en-US" altLang="en-US" sz="2400" dirty="0"/>
              <a:t>a </a:t>
            </a:r>
            <a:r>
              <a:rPr lang="en-US" altLang="en-US" sz="2400" dirty="0" smtClean="0"/>
              <a:t>cone</a:t>
            </a:r>
          </a:p>
          <a:p>
            <a:pPr marL="411480" lvl="1" indent="0">
              <a:buNone/>
            </a:pPr>
            <a:r>
              <a:rPr lang="en-US" altLang="en-US" sz="2400" dirty="0" smtClean="0"/>
              <a:t>of </a:t>
            </a:r>
            <a:r>
              <a:rPr lang="en-US" altLang="en-US" sz="2400" dirty="0"/>
              <a:t>depression</a:t>
            </a:r>
            <a:endParaRPr lang="en-US" altLang="en-US" sz="2400" b="1" dirty="0"/>
          </a:p>
          <a:p>
            <a:endParaRPr lang="en-US" sz="2400" dirty="0" smtClean="0"/>
          </a:p>
          <a:p>
            <a:pPr marL="342900" lvl="1">
              <a:buClr>
                <a:schemeClr val="accent1"/>
              </a:buClr>
            </a:pPr>
            <a:r>
              <a:rPr lang="en-US" altLang="en-US" sz="2400" dirty="0" smtClean="0"/>
              <a:t>Any places where groundwater</a:t>
            </a:r>
          </a:p>
          <a:p>
            <a:pPr marL="114300" lvl="1" indent="0">
              <a:buClr>
                <a:schemeClr val="accent1"/>
              </a:buClr>
              <a:buNone/>
            </a:pPr>
            <a:r>
              <a:rPr lang="en-US" altLang="en-US" sz="2400" dirty="0" smtClean="0"/>
              <a:t> flows </a:t>
            </a:r>
            <a:r>
              <a:rPr lang="en-US" altLang="en-US" sz="2400" dirty="0"/>
              <a:t>or seeps out are </a:t>
            </a:r>
            <a:r>
              <a:rPr lang="en-US" altLang="en-US" sz="2400" dirty="0" smtClean="0"/>
              <a:t>discharge</a:t>
            </a:r>
          </a:p>
          <a:p>
            <a:pPr marL="114300" lvl="1" indent="0">
              <a:buClr>
                <a:schemeClr val="accent1"/>
              </a:buClr>
              <a:buNone/>
            </a:pPr>
            <a:r>
              <a:rPr lang="en-US" altLang="en-US" sz="2400" dirty="0" smtClean="0"/>
              <a:t> </a:t>
            </a:r>
            <a:r>
              <a:rPr lang="en-US" altLang="en-US" sz="2400" dirty="0"/>
              <a:t>zones </a:t>
            </a:r>
          </a:p>
          <a:p>
            <a:pPr marL="708660" lvl="2">
              <a:buClr>
                <a:schemeClr val="accent1"/>
              </a:buClr>
            </a:pPr>
            <a:r>
              <a:rPr lang="en-US" altLang="en-US" sz="2400" dirty="0" smtClean="0"/>
              <a:t>Natural springs or wells</a:t>
            </a:r>
            <a:endParaRPr lang="en-US" altLang="en-US" sz="2400" dirty="0"/>
          </a:p>
          <a:p>
            <a:endParaRPr lang="en-US" sz="2600" dirty="0" smtClean="0"/>
          </a:p>
        </p:txBody>
      </p:sp>
    </p:spTree>
    <p:extLst>
      <p:ext uri="{BB962C8B-B14F-4D97-AF65-F5344CB8AC3E}">
        <p14:creationId xmlns:p14="http://schemas.microsoft.com/office/powerpoint/2010/main" val="2468367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and Streams</a:t>
            </a:r>
            <a:endParaRPr lang="en-US" dirty="0"/>
          </a:p>
        </p:txBody>
      </p:sp>
      <p:sp>
        <p:nvSpPr>
          <p:cNvPr id="3" name="Content Placeholder 2"/>
          <p:cNvSpPr>
            <a:spLocks noGrp="1"/>
          </p:cNvSpPr>
          <p:nvPr>
            <p:ph idx="1"/>
          </p:nvPr>
        </p:nvSpPr>
        <p:spPr>
          <a:xfrm>
            <a:off x="381000" y="1524000"/>
            <a:ext cx="7696200" cy="4876800"/>
          </a:xfrm>
        </p:spPr>
        <p:txBody>
          <a:bodyPr>
            <a:normAutofit lnSpcReduction="10000"/>
          </a:bodyPr>
          <a:lstStyle/>
          <a:p>
            <a:r>
              <a:rPr lang="en-US" sz="2400" dirty="0" smtClean="0"/>
              <a:t>Freshwater on the surface often occurs in the form of streams that carry water from a source to a larger body of water</a:t>
            </a:r>
          </a:p>
          <a:p>
            <a:endParaRPr lang="en-US" sz="2400" dirty="0"/>
          </a:p>
          <a:p>
            <a:pPr>
              <a:defRPr/>
            </a:pPr>
            <a:r>
              <a:rPr lang="en-US" sz="2400" dirty="0">
                <a:cs typeface="Times New Roman" pitchFamily="18" charset="0"/>
              </a:rPr>
              <a:t>Effluent Stream</a:t>
            </a:r>
          </a:p>
          <a:p>
            <a:pPr lvl="1">
              <a:defRPr/>
            </a:pPr>
            <a:r>
              <a:rPr lang="en-US" sz="2400" dirty="0">
                <a:cs typeface="Times New Roman" pitchFamily="18" charset="0"/>
              </a:rPr>
              <a:t>A type of stream where flow is maintained during the dry season by groundwater seepage into the </a:t>
            </a:r>
            <a:r>
              <a:rPr lang="en-US" sz="2400" dirty="0" smtClean="0">
                <a:cs typeface="Times New Roman" pitchFamily="18" charset="0"/>
              </a:rPr>
              <a:t>channel</a:t>
            </a:r>
          </a:p>
          <a:p>
            <a:pPr lvl="1">
              <a:defRPr/>
            </a:pPr>
            <a:endParaRPr lang="en-US" sz="2400" dirty="0">
              <a:cs typeface="Times New Roman" pitchFamily="18" charset="0"/>
            </a:endParaRPr>
          </a:p>
          <a:p>
            <a:pPr>
              <a:defRPr/>
            </a:pPr>
            <a:r>
              <a:rPr lang="en-US" sz="2400" dirty="0">
                <a:cs typeface="Times New Roman" pitchFamily="18" charset="0"/>
              </a:rPr>
              <a:t>Influent Stream</a:t>
            </a:r>
          </a:p>
          <a:p>
            <a:pPr lvl="1">
              <a:defRPr/>
            </a:pPr>
            <a:r>
              <a:rPr lang="en-US" sz="2400" dirty="0">
                <a:cs typeface="Times New Roman" pitchFamily="18" charset="0"/>
              </a:rPr>
              <a:t>A type of stream that is everywhere above the groundwater table and flows in direct response to precipitation</a:t>
            </a:r>
            <a:endParaRPr lang="en-US" sz="2400" dirty="0"/>
          </a:p>
          <a:p>
            <a:endParaRPr lang="en-US" dirty="0"/>
          </a:p>
        </p:txBody>
      </p:sp>
    </p:spTree>
    <p:extLst>
      <p:ext uri="{BB962C8B-B14F-4D97-AF65-F5344CB8AC3E}">
        <p14:creationId xmlns:p14="http://schemas.microsoft.com/office/powerpoint/2010/main" val="2525697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and Streams</a:t>
            </a:r>
            <a:endParaRPr lang="en-US" dirty="0"/>
          </a:p>
        </p:txBody>
      </p:sp>
      <p:pic>
        <p:nvPicPr>
          <p:cNvPr id="3" name="Picture 2" descr="botkin5e_fig_20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55" y="1600200"/>
            <a:ext cx="853440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858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and Streams</a:t>
            </a:r>
            <a:endParaRPr lang="en-US" dirty="0"/>
          </a:p>
        </p:txBody>
      </p:sp>
      <p:sp>
        <p:nvSpPr>
          <p:cNvPr id="3" name="Content Placeholder 2"/>
          <p:cNvSpPr>
            <a:spLocks noGrp="1"/>
          </p:cNvSpPr>
          <p:nvPr>
            <p:ph idx="1"/>
          </p:nvPr>
        </p:nvSpPr>
        <p:spPr/>
        <p:txBody>
          <a:bodyPr/>
          <a:lstStyle/>
          <a:p>
            <a:r>
              <a:rPr lang="en-US" altLang="en-US" sz="2400" dirty="0" smtClean="0"/>
              <a:t>Both locations of freshwater should </a:t>
            </a:r>
            <a:r>
              <a:rPr lang="en-US" altLang="en-US" sz="2400" dirty="0"/>
              <a:t>be considered part of the same resource</a:t>
            </a:r>
            <a:r>
              <a:rPr lang="en-US" altLang="en-US" sz="2400" dirty="0" smtClean="0"/>
              <a:t>.</a:t>
            </a:r>
          </a:p>
          <a:p>
            <a:endParaRPr lang="en-US" altLang="en-US" sz="2400" dirty="0"/>
          </a:p>
          <a:p>
            <a:r>
              <a:rPr lang="en-US" altLang="en-US" sz="2400" dirty="0"/>
              <a:t>Nearly all surface water environments have </a:t>
            </a:r>
            <a:r>
              <a:rPr lang="en-US" altLang="en-US" sz="2400" dirty="0" smtClean="0"/>
              <a:t> connections to ground </a:t>
            </a:r>
            <a:r>
              <a:rPr lang="en-US" altLang="en-US" sz="2400" dirty="0"/>
              <a:t>water</a:t>
            </a:r>
          </a:p>
          <a:p>
            <a:pPr lvl="1"/>
            <a:r>
              <a:rPr lang="en-US" altLang="en-US" sz="2400" dirty="0" smtClean="0"/>
              <a:t>Example:  </a:t>
            </a:r>
            <a:r>
              <a:rPr lang="en-US" altLang="en-US" sz="2400" dirty="0"/>
              <a:t>withdrawal of groundwater can lower stream flow or lake levels</a:t>
            </a:r>
          </a:p>
          <a:p>
            <a:pPr lvl="1"/>
            <a:r>
              <a:rPr lang="en-US" altLang="en-US" sz="2400" dirty="0"/>
              <a:t>Pollution can spread from one source to the other</a:t>
            </a:r>
          </a:p>
          <a:p>
            <a:endParaRPr lang="en-US" dirty="0"/>
          </a:p>
        </p:txBody>
      </p:sp>
    </p:spTree>
    <p:extLst>
      <p:ext uri="{BB962C8B-B14F-4D97-AF65-F5344CB8AC3E}">
        <p14:creationId xmlns:p14="http://schemas.microsoft.com/office/powerpoint/2010/main" val="3024093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bot7e_fig_21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6477000" cy="526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219220"/>
            <a:ext cx="8257309" cy="1143000"/>
          </a:xfrm>
        </p:spPr>
        <p:txBody>
          <a:bodyPr/>
          <a:lstStyle/>
          <a:p>
            <a:r>
              <a:rPr lang="en-US" dirty="0" smtClean="0"/>
              <a:t>Groundwater and Stream Interactions</a:t>
            </a:r>
            <a:endParaRPr lang="en-US" dirty="0"/>
          </a:p>
        </p:txBody>
      </p:sp>
    </p:spTree>
    <p:extLst>
      <p:ext uri="{BB962C8B-B14F-4D97-AF65-F5344CB8AC3E}">
        <p14:creationId xmlns:p14="http://schemas.microsoft.com/office/powerpoint/2010/main" val="364458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Supply and Use</a:t>
            </a:r>
            <a:endParaRPr lang="en-US" dirty="0"/>
          </a:p>
        </p:txBody>
      </p:sp>
      <p:sp>
        <p:nvSpPr>
          <p:cNvPr id="3" name="Content Placeholder 2"/>
          <p:cNvSpPr>
            <a:spLocks noGrp="1"/>
          </p:cNvSpPr>
          <p:nvPr>
            <p:ph idx="1"/>
          </p:nvPr>
        </p:nvSpPr>
        <p:spPr/>
        <p:txBody>
          <a:bodyPr/>
          <a:lstStyle/>
          <a:p>
            <a:pPr>
              <a:lnSpc>
                <a:spcPct val="90000"/>
              </a:lnSpc>
            </a:pPr>
            <a:r>
              <a:rPr lang="en-US" altLang="en-US" sz="2400" dirty="0"/>
              <a:t>Water supply at any point on the land surface depends on several factors in the hydrologic </a:t>
            </a:r>
            <a:r>
              <a:rPr lang="en-US" altLang="en-US" sz="2400" dirty="0" smtClean="0"/>
              <a:t>cycle</a:t>
            </a:r>
            <a:endParaRPr lang="en-US" altLang="en-US" sz="2400" dirty="0"/>
          </a:p>
          <a:p>
            <a:pPr lvl="1">
              <a:lnSpc>
                <a:spcPct val="90000"/>
              </a:lnSpc>
            </a:pPr>
            <a:r>
              <a:rPr lang="en-US" altLang="en-US" sz="2400" dirty="0"/>
              <a:t>r</a:t>
            </a:r>
            <a:r>
              <a:rPr lang="en-US" altLang="en-US" sz="2400" dirty="0" smtClean="0"/>
              <a:t>ates </a:t>
            </a:r>
            <a:r>
              <a:rPr lang="en-US" altLang="en-US" sz="2400" dirty="0"/>
              <a:t>of precipitation, evaporation, transpiration</a:t>
            </a:r>
          </a:p>
          <a:p>
            <a:pPr lvl="1">
              <a:lnSpc>
                <a:spcPct val="90000"/>
              </a:lnSpc>
            </a:pPr>
            <a:r>
              <a:rPr lang="en-US" altLang="en-US" sz="2400" dirty="0"/>
              <a:t>stream flow</a:t>
            </a:r>
          </a:p>
          <a:p>
            <a:pPr lvl="1">
              <a:lnSpc>
                <a:spcPct val="90000"/>
              </a:lnSpc>
            </a:pPr>
            <a:r>
              <a:rPr lang="en-US" altLang="en-US" sz="2400" dirty="0"/>
              <a:t>subsurface </a:t>
            </a:r>
            <a:r>
              <a:rPr lang="en-US" altLang="en-US" sz="2400" dirty="0" smtClean="0"/>
              <a:t>flow</a:t>
            </a:r>
          </a:p>
          <a:p>
            <a:pPr lvl="1">
              <a:lnSpc>
                <a:spcPct val="90000"/>
              </a:lnSpc>
            </a:pPr>
            <a:endParaRPr lang="en-US" altLang="en-US" sz="2400" dirty="0"/>
          </a:p>
          <a:p>
            <a:pPr>
              <a:lnSpc>
                <a:spcPct val="90000"/>
              </a:lnSpc>
            </a:pPr>
            <a:r>
              <a:rPr lang="en-US" altLang="en-US" sz="2400" dirty="0"/>
              <a:t>Water budget</a:t>
            </a:r>
          </a:p>
          <a:p>
            <a:pPr lvl="1">
              <a:lnSpc>
                <a:spcPct val="90000"/>
              </a:lnSpc>
            </a:pPr>
            <a:r>
              <a:rPr lang="en-US" altLang="en-US" sz="2400" dirty="0"/>
              <a:t>A model that balances the inputs, outputs, and storage of water in a system.</a:t>
            </a:r>
          </a:p>
          <a:p>
            <a:pPr lvl="1">
              <a:lnSpc>
                <a:spcPct val="90000"/>
              </a:lnSpc>
            </a:pPr>
            <a:r>
              <a:rPr lang="en-US" altLang="en-US" sz="2400" dirty="0"/>
              <a:t>Precipitation - evaporation = runoff</a:t>
            </a:r>
          </a:p>
          <a:p>
            <a:endParaRPr lang="en-US" dirty="0"/>
          </a:p>
        </p:txBody>
      </p:sp>
    </p:spTree>
    <p:extLst>
      <p:ext uri="{BB962C8B-B14F-4D97-AF65-F5344CB8AC3E}">
        <p14:creationId xmlns:p14="http://schemas.microsoft.com/office/powerpoint/2010/main" val="3603250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Supply and Use</a:t>
            </a:r>
            <a:endParaRPr lang="en-US" dirty="0"/>
          </a:p>
        </p:txBody>
      </p:sp>
      <p:pic>
        <p:nvPicPr>
          <p:cNvPr id="4" name="Picture 3" descr="bot7e_tab_2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95" y="1600200"/>
            <a:ext cx="8535987"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569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52400"/>
            <a:ext cx="7620000" cy="1066800"/>
          </a:xfrm>
        </p:spPr>
        <p:txBody>
          <a:bodyPr/>
          <a:lstStyle/>
          <a:p>
            <a:r>
              <a:rPr lang="en-US" dirty="0" smtClean="0"/>
              <a:t>Water Supply and Use</a:t>
            </a:r>
            <a:endParaRPr lang="en-US" dirty="0"/>
          </a:p>
        </p:txBody>
      </p:sp>
      <p:sp>
        <p:nvSpPr>
          <p:cNvPr id="3" name="Content Placeholder 2"/>
          <p:cNvSpPr>
            <a:spLocks noGrp="1"/>
          </p:cNvSpPr>
          <p:nvPr>
            <p:ph idx="1"/>
          </p:nvPr>
        </p:nvSpPr>
        <p:spPr>
          <a:xfrm>
            <a:off x="342900" y="1143000"/>
            <a:ext cx="7620000" cy="4800600"/>
          </a:xfrm>
        </p:spPr>
        <p:txBody>
          <a:bodyPr/>
          <a:lstStyle/>
          <a:p>
            <a:r>
              <a:rPr lang="en-US" altLang="en-US" sz="2400" dirty="0"/>
              <a:t>Amount of water vapor passing over the US every </a:t>
            </a:r>
            <a:r>
              <a:rPr lang="en-US" altLang="en-US" sz="2400" dirty="0" smtClean="0"/>
              <a:t>day equals  </a:t>
            </a:r>
            <a:r>
              <a:rPr lang="en-US" altLang="en-US" sz="2400" dirty="0"/>
              <a:t>~ 152,000 million m</a:t>
            </a:r>
            <a:r>
              <a:rPr lang="en-US" altLang="en-US" sz="2400" baseline="30000" dirty="0"/>
              <a:t>3</a:t>
            </a:r>
          </a:p>
          <a:p>
            <a:pPr lvl="1"/>
            <a:r>
              <a:rPr lang="en-US" altLang="en-US" sz="2400" dirty="0"/>
              <a:t>10% falls as precipitation (66% of which is evaporated or transpired)</a:t>
            </a:r>
          </a:p>
          <a:p>
            <a:pPr lvl="1"/>
            <a:r>
              <a:rPr lang="en-US" altLang="en-US" sz="2400" dirty="0"/>
              <a:t>Only 34% enters surface or groundwater</a:t>
            </a:r>
          </a:p>
          <a:p>
            <a:endParaRPr lang="en-US" dirty="0"/>
          </a:p>
        </p:txBody>
      </p:sp>
      <p:pic>
        <p:nvPicPr>
          <p:cNvPr id="4" name="Picture 3" descr="bot7e_fig_21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37235"/>
            <a:ext cx="6629400" cy="341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50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Supply and Use</a:t>
            </a:r>
            <a:endParaRPr lang="en-US" dirty="0"/>
          </a:p>
        </p:txBody>
      </p:sp>
      <p:sp>
        <p:nvSpPr>
          <p:cNvPr id="3" name="Content Placeholder 2"/>
          <p:cNvSpPr>
            <a:spLocks noGrp="1"/>
          </p:cNvSpPr>
          <p:nvPr>
            <p:ph idx="1"/>
          </p:nvPr>
        </p:nvSpPr>
        <p:spPr/>
        <p:txBody>
          <a:bodyPr/>
          <a:lstStyle/>
          <a:p>
            <a:r>
              <a:rPr lang="en-US" altLang="en-US" sz="2400" dirty="0"/>
              <a:t>In developing water budgets for water resources management it is useful to consider annual precipitation and runoff patterns.</a:t>
            </a:r>
          </a:p>
          <a:p>
            <a:pPr lvl="1"/>
            <a:r>
              <a:rPr lang="en-US" altLang="en-US" sz="2400" dirty="0"/>
              <a:t>Potential problems can be predicted  in areas where average runoff and </a:t>
            </a:r>
            <a:r>
              <a:rPr lang="en-US" altLang="en-US" sz="2400" dirty="0" smtClean="0"/>
              <a:t>precipitation </a:t>
            </a:r>
            <a:r>
              <a:rPr lang="en-US" altLang="en-US" sz="2400" dirty="0"/>
              <a:t>low</a:t>
            </a:r>
          </a:p>
          <a:p>
            <a:pPr lvl="1"/>
            <a:r>
              <a:rPr lang="en-US" altLang="en-US" sz="2400" dirty="0"/>
              <a:t>Total storage of runoff not possible because of evaporative losses</a:t>
            </a:r>
          </a:p>
          <a:p>
            <a:endParaRPr lang="en-US" sz="2400" dirty="0" smtClean="0"/>
          </a:p>
          <a:p>
            <a:r>
              <a:rPr lang="en-US" altLang="en-US" sz="2400" dirty="0"/>
              <a:t>Because there are large annual and regional variations in stream flow, even areas with high precipitation and runoff may suffer from droughts.</a:t>
            </a:r>
          </a:p>
          <a:p>
            <a:endParaRPr lang="en-US" dirty="0"/>
          </a:p>
        </p:txBody>
      </p:sp>
    </p:spTree>
    <p:extLst>
      <p:ext uri="{BB962C8B-B14F-4D97-AF65-F5344CB8AC3E}">
        <p14:creationId xmlns:p14="http://schemas.microsoft.com/office/powerpoint/2010/main" val="3269266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Supply and Use</a:t>
            </a:r>
            <a:endParaRPr lang="en-US" dirty="0"/>
          </a:p>
        </p:txBody>
      </p:sp>
      <p:sp>
        <p:nvSpPr>
          <p:cNvPr id="3" name="Content Placeholder 2"/>
          <p:cNvSpPr>
            <a:spLocks noGrp="1"/>
          </p:cNvSpPr>
          <p:nvPr>
            <p:ph idx="1"/>
          </p:nvPr>
        </p:nvSpPr>
        <p:spPr>
          <a:xfrm>
            <a:off x="304800" y="1524000"/>
            <a:ext cx="7848600" cy="4876800"/>
          </a:xfrm>
        </p:spPr>
        <p:txBody>
          <a:bodyPr/>
          <a:lstStyle/>
          <a:p>
            <a:pPr>
              <a:lnSpc>
                <a:spcPct val="90000"/>
              </a:lnSpc>
            </a:pPr>
            <a:r>
              <a:rPr lang="en-US" altLang="en-US" sz="2400" dirty="0"/>
              <a:t>½ the people in the US use groundwater as a primary source of drinking water</a:t>
            </a:r>
          </a:p>
          <a:p>
            <a:pPr marL="411480" lvl="1" indent="0">
              <a:lnSpc>
                <a:spcPct val="90000"/>
              </a:lnSpc>
              <a:buNone/>
            </a:pPr>
            <a:endParaRPr lang="en-US" altLang="en-US" sz="2400" dirty="0"/>
          </a:p>
          <a:p>
            <a:pPr>
              <a:lnSpc>
                <a:spcPct val="90000"/>
              </a:lnSpc>
            </a:pPr>
            <a:r>
              <a:rPr lang="en-US" altLang="en-US" sz="2600" dirty="0"/>
              <a:t>In many parts of </a:t>
            </a:r>
            <a:r>
              <a:rPr lang="en-US" altLang="en-US" sz="2600" dirty="0" smtClean="0"/>
              <a:t>the</a:t>
            </a:r>
          </a:p>
          <a:p>
            <a:pPr marL="114300" indent="0">
              <a:lnSpc>
                <a:spcPct val="90000"/>
              </a:lnSpc>
              <a:buNone/>
            </a:pPr>
            <a:r>
              <a:rPr lang="en-US" altLang="en-US" sz="2600" dirty="0" smtClean="0"/>
              <a:t> </a:t>
            </a:r>
            <a:r>
              <a:rPr lang="en-US" altLang="en-US" sz="2600" dirty="0"/>
              <a:t>country withdrawal from </a:t>
            </a:r>
            <a:endParaRPr lang="en-US" altLang="en-US" sz="2600" dirty="0" smtClean="0"/>
          </a:p>
          <a:p>
            <a:pPr marL="114300" indent="0">
              <a:lnSpc>
                <a:spcPct val="90000"/>
              </a:lnSpc>
              <a:buNone/>
            </a:pPr>
            <a:r>
              <a:rPr lang="en-US" altLang="en-US" sz="2600" dirty="0" smtClean="0"/>
              <a:t>wells </a:t>
            </a:r>
            <a:r>
              <a:rPr lang="en-US" altLang="en-US" sz="2600" dirty="0"/>
              <a:t>exceeds natural inflow</a:t>
            </a:r>
          </a:p>
          <a:p>
            <a:pPr lvl="2">
              <a:lnSpc>
                <a:spcPct val="90000"/>
              </a:lnSpc>
            </a:pPr>
            <a:r>
              <a:rPr lang="en-US" altLang="en-US" sz="2400" dirty="0" smtClean="0"/>
              <a:t>Overdraft</a:t>
            </a:r>
          </a:p>
          <a:p>
            <a:pPr lvl="2">
              <a:lnSpc>
                <a:spcPct val="90000"/>
              </a:lnSpc>
            </a:pPr>
            <a:r>
              <a:rPr lang="en-US" altLang="en-US" sz="2400" dirty="0" smtClean="0"/>
              <a:t>Changes to river basins</a:t>
            </a:r>
            <a:endParaRPr lang="en-US" altLang="en-US" sz="2400" dirty="0"/>
          </a:p>
          <a:p>
            <a:pPr lvl="2">
              <a:lnSpc>
                <a:spcPct val="90000"/>
              </a:lnSpc>
            </a:pPr>
            <a:r>
              <a:rPr lang="en-US" altLang="en-US" sz="2400" dirty="0"/>
              <a:t>L</a:t>
            </a:r>
            <a:r>
              <a:rPr lang="en-US" altLang="en-US" sz="2400" dirty="0" smtClean="0"/>
              <a:t>and </a:t>
            </a:r>
            <a:r>
              <a:rPr lang="en-US" altLang="en-US" sz="2400" dirty="0"/>
              <a:t>subsidence</a:t>
            </a:r>
          </a:p>
          <a:p>
            <a:endParaRPr lang="en-US" dirty="0"/>
          </a:p>
        </p:txBody>
      </p:sp>
      <p:pic>
        <p:nvPicPr>
          <p:cNvPr id="4" name="Picture 3" descr="bot7e_fig_21_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8091" y="2819400"/>
            <a:ext cx="4563628" cy="347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388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20000" cy="1143000"/>
          </a:xfrm>
        </p:spPr>
        <p:txBody>
          <a:bodyPr/>
          <a:lstStyle/>
          <a:p>
            <a:r>
              <a:rPr lang="en-US" dirty="0" smtClean="0"/>
              <a:t>Water</a:t>
            </a:r>
            <a:endParaRPr lang="en-US" dirty="0"/>
          </a:p>
        </p:txBody>
      </p:sp>
      <p:sp>
        <p:nvSpPr>
          <p:cNvPr id="3" name="Content Placeholder 2"/>
          <p:cNvSpPr>
            <a:spLocks noGrp="1"/>
          </p:cNvSpPr>
          <p:nvPr>
            <p:ph idx="1"/>
          </p:nvPr>
        </p:nvSpPr>
        <p:spPr>
          <a:xfrm>
            <a:off x="201930" y="1219200"/>
            <a:ext cx="7620000" cy="4800600"/>
          </a:xfrm>
        </p:spPr>
        <p:txBody>
          <a:bodyPr>
            <a:normAutofit/>
          </a:bodyPr>
          <a:lstStyle/>
          <a:p>
            <a:r>
              <a:rPr lang="en-US" sz="2400" dirty="0" smtClean="0"/>
              <a:t>Water is a necessity, a resource, and a factor in pollution because of it’s unique properties:</a:t>
            </a:r>
          </a:p>
          <a:p>
            <a:pPr lvl="1"/>
            <a:r>
              <a:rPr lang="en-US" sz="2400" dirty="0" smtClean="0"/>
              <a:t>High capacity to absorb and store heat</a:t>
            </a:r>
          </a:p>
          <a:p>
            <a:pPr lvl="1"/>
            <a:r>
              <a:rPr lang="en-US" sz="2400" dirty="0" smtClean="0"/>
              <a:t>Universal solvent</a:t>
            </a:r>
          </a:p>
          <a:p>
            <a:pPr lvl="1"/>
            <a:r>
              <a:rPr lang="en-US" sz="2400" dirty="0" smtClean="0"/>
              <a:t>High surface tension</a:t>
            </a:r>
          </a:p>
          <a:p>
            <a:pPr lvl="1"/>
            <a:r>
              <a:rPr lang="en-US" sz="2400" dirty="0" smtClean="0"/>
              <a:t>Less dense as a solid</a:t>
            </a:r>
          </a:p>
          <a:p>
            <a:pPr lvl="1"/>
            <a:r>
              <a:rPr lang="en-US" sz="2400" dirty="0" smtClean="0"/>
              <a:t>Penetrated by sunlight</a:t>
            </a:r>
            <a:endParaRPr lang="en-US" sz="2400" dirty="0"/>
          </a:p>
        </p:txBody>
      </p:sp>
      <p:pic>
        <p:nvPicPr>
          <p:cNvPr id="1026" name="Picture 2" descr="http://dreamatico.com/data_images/water/water-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2590800"/>
            <a:ext cx="3223260" cy="1908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insidescience.org/sites/default/files/iceberg-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623504"/>
            <a:ext cx="5360670" cy="2063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420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Water Sources</a:t>
            </a:r>
            <a:endParaRPr lang="en-US" dirty="0"/>
          </a:p>
        </p:txBody>
      </p:sp>
      <p:sp>
        <p:nvSpPr>
          <p:cNvPr id="3" name="Content Placeholder 2"/>
          <p:cNvSpPr>
            <a:spLocks noGrp="1"/>
          </p:cNvSpPr>
          <p:nvPr>
            <p:ph idx="1"/>
          </p:nvPr>
        </p:nvSpPr>
        <p:spPr>
          <a:xfrm>
            <a:off x="266700" y="1417638"/>
            <a:ext cx="8001000" cy="2286000"/>
          </a:xfrm>
        </p:spPr>
        <p:txBody>
          <a:bodyPr>
            <a:normAutofit fontScale="85000" lnSpcReduction="20000"/>
          </a:bodyPr>
          <a:lstStyle/>
          <a:p>
            <a:pPr>
              <a:lnSpc>
                <a:spcPct val="90000"/>
              </a:lnSpc>
            </a:pPr>
            <a:r>
              <a:rPr lang="en-US" altLang="en-US" sz="2400" dirty="0"/>
              <a:t>Seawater is 3.5% </a:t>
            </a:r>
            <a:r>
              <a:rPr lang="en-US" altLang="en-US" sz="2400" dirty="0" smtClean="0"/>
              <a:t>salt</a:t>
            </a:r>
          </a:p>
          <a:p>
            <a:pPr>
              <a:lnSpc>
                <a:spcPct val="90000"/>
              </a:lnSpc>
            </a:pPr>
            <a:endParaRPr lang="en-US" altLang="en-US" sz="2400" dirty="0"/>
          </a:p>
          <a:p>
            <a:pPr>
              <a:lnSpc>
                <a:spcPct val="90000"/>
              </a:lnSpc>
            </a:pPr>
            <a:r>
              <a:rPr lang="en-US" altLang="en-US" sz="2400" dirty="0" smtClean="0"/>
              <a:t>Desalination is a </a:t>
            </a:r>
            <a:r>
              <a:rPr lang="en-US" altLang="en-US" sz="2400" dirty="0"/>
              <a:t>technology to remove salt from water</a:t>
            </a:r>
          </a:p>
          <a:p>
            <a:pPr lvl="1">
              <a:lnSpc>
                <a:spcPct val="90000"/>
              </a:lnSpc>
            </a:pPr>
            <a:r>
              <a:rPr lang="en-US" altLang="en-US" sz="2400" dirty="0"/>
              <a:t>Must be </a:t>
            </a:r>
            <a:r>
              <a:rPr lang="en-US" altLang="en-US" sz="2400" dirty="0" smtClean="0"/>
              <a:t>reduced </a:t>
            </a:r>
            <a:r>
              <a:rPr lang="en-US" altLang="en-US" sz="2400" dirty="0"/>
              <a:t>to 0.05</a:t>
            </a:r>
            <a:r>
              <a:rPr lang="en-US" altLang="en-US" sz="2400" dirty="0" smtClean="0"/>
              <a:t>% salt </a:t>
            </a:r>
            <a:r>
              <a:rPr lang="en-US" altLang="en-US" sz="2400" dirty="0"/>
              <a:t>to be fresh water</a:t>
            </a:r>
          </a:p>
          <a:p>
            <a:pPr lvl="1">
              <a:lnSpc>
                <a:spcPct val="90000"/>
              </a:lnSpc>
            </a:pPr>
            <a:r>
              <a:rPr lang="en-US" altLang="en-US" sz="2400" dirty="0"/>
              <a:t>Requires large </a:t>
            </a:r>
            <a:r>
              <a:rPr lang="en-US" altLang="en-US" sz="2400" dirty="0" smtClean="0"/>
              <a:t>amounts </a:t>
            </a:r>
            <a:r>
              <a:rPr lang="en-US" altLang="en-US" sz="2400" dirty="0"/>
              <a:t>of energy, tied to fuel </a:t>
            </a:r>
            <a:r>
              <a:rPr lang="en-US" altLang="en-US" sz="2400" dirty="0" smtClean="0"/>
              <a:t>prices and fossil fuel use</a:t>
            </a:r>
            <a:endParaRPr lang="en-US" altLang="en-US" sz="2400" dirty="0"/>
          </a:p>
          <a:p>
            <a:pPr lvl="1">
              <a:lnSpc>
                <a:spcPct val="90000"/>
              </a:lnSpc>
            </a:pPr>
            <a:r>
              <a:rPr lang="en-US" altLang="en-US" sz="2400" dirty="0"/>
              <a:t>Has place value- price increases quickly with transport distance</a:t>
            </a:r>
          </a:p>
          <a:p>
            <a:pPr lvl="1">
              <a:lnSpc>
                <a:spcPct val="90000"/>
              </a:lnSpc>
            </a:pPr>
            <a:r>
              <a:rPr lang="en-US" altLang="en-US" sz="2400" dirty="0"/>
              <a:t>Discharge </a:t>
            </a:r>
            <a:r>
              <a:rPr lang="en-US" altLang="en-US" sz="2400" dirty="0" smtClean="0"/>
              <a:t>may </a:t>
            </a:r>
            <a:r>
              <a:rPr lang="en-US" altLang="en-US" sz="2400" dirty="0"/>
              <a:t>affect local salinity</a:t>
            </a:r>
          </a:p>
          <a:p>
            <a:endParaRPr lang="en-US" dirty="0"/>
          </a:p>
        </p:txBody>
      </p:sp>
      <p:pic>
        <p:nvPicPr>
          <p:cNvPr id="4" name="Picture 3"/>
          <p:cNvPicPr>
            <a:picLocks noChangeAspect="1"/>
          </p:cNvPicPr>
          <p:nvPr/>
        </p:nvPicPr>
        <p:blipFill>
          <a:blip r:embed="rId2"/>
          <a:stretch>
            <a:fillRect/>
          </a:stretch>
        </p:blipFill>
        <p:spPr>
          <a:xfrm>
            <a:off x="990600" y="3703638"/>
            <a:ext cx="6362700" cy="2841563"/>
          </a:xfrm>
          <a:prstGeom prst="rect">
            <a:avLst/>
          </a:prstGeom>
        </p:spPr>
      </p:pic>
    </p:spTree>
    <p:extLst>
      <p:ext uri="{BB962C8B-B14F-4D97-AF65-F5344CB8AC3E}">
        <p14:creationId xmlns:p14="http://schemas.microsoft.com/office/powerpoint/2010/main" val="231947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Use</a:t>
            </a:r>
            <a:endParaRPr lang="en-US" dirty="0"/>
          </a:p>
        </p:txBody>
      </p:sp>
      <p:sp>
        <p:nvSpPr>
          <p:cNvPr id="3" name="Content Placeholder 2"/>
          <p:cNvSpPr>
            <a:spLocks noGrp="1"/>
          </p:cNvSpPr>
          <p:nvPr>
            <p:ph idx="1"/>
          </p:nvPr>
        </p:nvSpPr>
        <p:spPr>
          <a:xfrm>
            <a:off x="381000" y="1371600"/>
            <a:ext cx="7620000" cy="4800600"/>
          </a:xfrm>
        </p:spPr>
        <p:txBody>
          <a:bodyPr/>
          <a:lstStyle/>
          <a:p>
            <a:pPr>
              <a:defRPr/>
            </a:pPr>
            <a:r>
              <a:rPr lang="en-US" sz="2400" dirty="0">
                <a:latin typeface="Verdana" pitchFamily="34" charset="0"/>
              </a:rPr>
              <a:t>Off-stream use</a:t>
            </a:r>
            <a:r>
              <a:rPr lang="en-US" sz="2400" dirty="0"/>
              <a:t>: </a:t>
            </a:r>
          </a:p>
          <a:p>
            <a:pPr lvl="1">
              <a:defRPr/>
            </a:pPr>
            <a:r>
              <a:rPr lang="en-US" sz="2400" dirty="0">
                <a:latin typeface="Verdana" pitchFamily="34" charset="0"/>
              </a:rPr>
              <a:t>water removed from it’s source for use e.g. irrigation, drinking, </a:t>
            </a:r>
            <a:r>
              <a:rPr lang="en-US" sz="2400" dirty="0" smtClean="0">
                <a:latin typeface="Verdana" pitchFamily="34" charset="0"/>
              </a:rPr>
              <a:t>washing</a:t>
            </a:r>
          </a:p>
          <a:p>
            <a:pPr lvl="1">
              <a:defRPr/>
            </a:pPr>
            <a:endParaRPr lang="en-US" sz="2400" dirty="0">
              <a:latin typeface="Verdana" pitchFamily="34" charset="0"/>
            </a:endParaRPr>
          </a:p>
          <a:p>
            <a:pPr>
              <a:defRPr/>
            </a:pPr>
            <a:r>
              <a:rPr lang="en-US" sz="2400" dirty="0">
                <a:latin typeface="Verdana" pitchFamily="34" charset="0"/>
              </a:rPr>
              <a:t>In-stream use:</a:t>
            </a:r>
            <a:r>
              <a:rPr lang="en-US" sz="2400" dirty="0"/>
              <a:t> 	</a:t>
            </a:r>
          </a:p>
          <a:p>
            <a:pPr lvl="1">
              <a:defRPr/>
            </a:pPr>
            <a:r>
              <a:rPr lang="en-US" sz="2400" dirty="0">
                <a:latin typeface="Verdana" pitchFamily="34" charset="0"/>
              </a:rPr>
              <a:t>The use of water without removing it from its source </a:t>
            </a:r>
            <a:endParaRPr lang="en-US" sz="2400" dirty="0" smtClean="0">
              <a:latin typeface="Verdana" pitchFamily="34" charset="0"/>
            </a:endParaRPr>
          </a:p>
          <a:p>
            <a:pPr lvl="1">
              <a:defRPr/>
            </a:pPr>
            <a:r>
              <a:rPr lang="en-US" sz="2400" dirty="0" smtClean="0">
                <a:latin typeface="Verdana" pitchFamily="34" charset="0"/>
              </a:rPr>
              <a:t>Example: the </a:t>
            </a:r>
            <a:r>
              <a:rPr lang="en-US" sz="2400" dirty="0">
                <a:latin typeface="Verdana" pitchFamily="34" charset="0"/>
              </a:rPr>
              <a:t>use of rivers for navigation, hydroelectric power generation, fish and wildlife habitats and recreation</a:t>
            </a:r>
          </a:p>
          <a:p>
            <a:endParaRPr lang="en-US" dirty="0"/>
          </a:p>
        </p:txBody>
      </p:sp>
    </p:spTree>
    <p:extLst>
      <p:ext uri="{BB962C8B-B14F-4D97-AF65-F5344CB8AC3E}">
        <p14:creationId xmlns:p14="http://schemas.microsoft.com/office/powerpoint/2010/main" val="1113910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Use</a:t>
            </a:r>
            <a:endParaRPr lang="en-US" dirty="0"/>
          </a:p>
        </p:txBody>
      </p:sp>
      <p:sp>
        <p:nvSpPr>
          <p:cNvPr id="3" name="Content Placeholder 2"/>
          <p:cNvSpPr>
            <a:spLocks noGrp="1"/>
          </p:cNvSpPr>
          <p:nvPr>
            <p:ph idx="1"/>
          </p:nvPr>
        </p:nvSpPr>
        <p:spPr>
          <a:xfrm>
            <a:off x="228600" y="1295400"/>
            <a:ext cx="4572000" cy="5334000"/>
          </a:xfrm>
        </p:spPr>
        <p:txBody>
          <a:bodyPr/>
          <a:lstStyle/>
          <a:p>
            <a:r>
              <a:rPr lang="en-US" sz="2400" dirty="0" smtClean="0"/>
              <a:t>Problems with off-stream use include determining </a:t>
            </a:r>
            <a:r>
              <a:rPr lang="en-US" altLang="en-US" sz="2400" dirty="0" smtClean="0"/>
              <a:t>how </a:t>
            </a:r>
            <a:r>
              <a:rPr lang="en-US" altLang="en-US" sz="2400" dirty="0"/>
              <a:t>much water can be removed </a:t>
            </a:r>
            <a:r>
              <a:rPr lang="en-US" altLang="en-US" sz="2400" dirty="0" smtClean="0"/>
              <a:t>without </a:t>
            </a:r>
            <a:r>
              <a:rPr lang="en-US" altLang="en-US" sz="2400" dirty="0"/>
              <a:t>damaging a</a:t>
            </a:r>
            <a:r>
              <a:rPr lang="en-US" altLang="en-US" sz="2400" dirty="0" smtClean="0"/>
              <a:t> </a:t>
            </a:r>
            <a:r>
              <a:rPr lang="en-US" altLang="en-US" sz="2400" dirty="0"/>
              <a:t>stream ecosystem</a:t>
            </a:r>
            <a:r>
              <a:rPr lang="en-US" altLang="en-US" sz="2400" dirty="0" smtClean="0"/>
              <a:t>.</a:t>
            </a:r>
          </a:p>
          <a:p>
            <a:endParaRPr lang="en-US" altLang="en-US" sz="2400" dirty="0"/>
          </a:p>
          <a:p>
            <a:pPr lvl="1"/>
            <a:r>
              <a:rPr lang="en-US" altLang="en-US" sz="2400" dirty="0" smtClean="0"/>
              <a:t>Example: On the Aral sea locals diverting </a:t>
            </a:r>
            <a:r>
              <a:rPr lang="en-US" altLang="en-US" sz="2400" dirty="0"/>
              <a:t>water for agriculture </a:t>
            </a:r>
            <a:r>
              <a:rPr lang="en-US" altLang="en-US" sz="2400" dirty="0" smtClean="0"/>
              <a:t>have caused the </a:t>
            </a:r>
            <a:r>
              <a:rPr lang="en-US" altLang="en-US" sz="2400" dirty="0"/>
              <a:t>sea to dry up</a:t>
            </a:r>
          </a:p>
          <a:p>
            <a:pPr lvl="1"/>
            <a:r>
              <a:rPr lang="en-US" altLang="en-US" sz="2400" dirty="0"/>
              <a:t>Surface area of sea </a:t>
            </a:r>
            <a:r>
              <a:rPr lang="en-US" altLang="en-US" sz="2400" dirty="0" smtClean="0"/>
              <a:t>reduced </a:t>
            </a:r>
            <a:r>
              <a:rPr lang="en-US" altLang="en-US" sz="2400" dirty="0"/>
              <a:t>90% in 50 years</a:t>
            </a:r>
          </a:p>
          <a:p>
            <a:endParaRPr lang="en-US" dirty="0"/>
          </a:p>
        </p:txBody>
      </p:sp>
      <p:pic>
        <p:nvPicPr>
          <p:cNvPr id="4" name="Picture 3" descr="bot7e_fig_21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44777"/>
            <a:ext cx="4078287"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924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Aral Sea Water Issues</a:t>
            </a:r>
            <a:endParaRPr lang="en-US" dirty="0"/>
          </a:p>
        </p:txBody>
      </p:sp>
      <p:sp>
        <p:nvSpPr>
          <p:cNvPr id="3" name="Content Placeholder 2"/>
          <p:cNvSpPr>
            <a:spLocks noGrp="1"/>
          </p:cNvSpPr>
          <p:nvPr>
            <p:ph idx="1"/>
          </p:nvPr>
        </p:nvSpPr>
        <p:spPr>
          <a:xfrm>
            <a:off x="304800" y="1371600"/>
            <a:ext cx="7772400" cy="5029200"/>
          </a:xfrm>
        </p:spPr>
        <p:txBody>
          <a:bodyPr/>
          <a:lstStyle/>
          <a:p>
            <a:r>
              <a:rPr lang="en-US" altLang="en-US" sz="2400" dirty="0"/>
              <a:t>Salt content of the water has </a:t>
            </a:r>
            <a:r>
              <a:rPr lang="en-US" altLang="en-US" sz="2400" dirty="0" smtClean="0"/>
              <a:t>increased</a:t>
            </a:r>
          </a:p>
          <a:p>
            <a:endParaRPr lang="en-US" altLang="en-US" sz="2400" dirty="0"/>
          </a:p>
          <a:p>
            <a:r>
              <a:rPr lang="en-US" altLang="en-US" sz="2400" dirty="0"/>
              <a:t>Dust storms </a:t>
            </a:r>
            <a:r>
              <a:rPr lang="en-US" altLang="en-US" sz="2400" dirty="0" smtClean="0"/>
              <a:t>have increased in strength and occurrence because of the </a:t>
            </a:r>
            <a:r>
              <a:rPr lang="en-US" altLang="en-US" sz="2400" dirty="0"/>
              <a:t>dry salt </a:t>
            </a:r>
            <a:r>
              <a:rPr lang="en-US" altLang="en-US" sz="2400" dirty="0" smtClean="0"/>
              <a:t>flats</a:t>
            </a:r>
          </a:p>
          <a:p>
            <a:endParaRPr lang="en-US" altLang="en-US" sz="2400" dirty="0"/>
          </a:p>
          <a:p>
            <a:r>
              <a:rPr lang="en-US" altLang="en-US" sz="2400" dirty="0"/>
              <a:t>Climate </a:t>
            </a:r>
            <a:r>
              <a:rPr lang="en-US" altLang="en-US" sz="2400" dirty="0" smtClean="0"/>
              <a:t>change</a:t>
            </a:r>
          </a:p>
          <a:p>
            <a:pPr lvl="1"/>
            <a:r>
              <a:rPr lang="en-US" altLang="en-US" sz="2400" dirty="0" smtClean="0"/>
              <a:t>Colder winters</a:t>
            </a:r>
          </a:p>
          <a:p>
            <a:pPr lvl="1"/>
            <a:r>
              <a:rPr lang="en-US" altLang="en-US" sz="2400" dirty="0"/>
              <a:t>W</a:t>
            </a:r>
            <a:r>
              <a:rPr lang="en-US" altLang="en-US" sz="2400" dirty="0" smtClean="0"/>
              <a:t>armer summers</a:t>
            </a:r>
          </a:p>
          <a:p>
            <a:r>
              <a:rPr lang="en-US" altLang="en-US" sz="2400" dirty="0" smtClean="0"/>
              <a:t>Loss of fishing and tourism</a:t>
            </a:r>
            <a:endParaRPr lang="en-US" altLang="en-US" sz="2400" dirty="0"/>
          </a:p>
          <a:p>
            <a:endParaRPr lang="en-US" dirty="0"/>
          </a:p>
        </p:txBody>
      </p:sp>
      <p:pic>
        <p:nvPicPr>
          <p:cNvPr id="4" name="Picture 3" descr="bot7e_fig_21_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971800"/>
            <a:ext cx="4495800" cy="297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947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
            <a:ext cx="7620000" cy="1143000"/>
          </a:xfrm>
        </p:spPr>
        <p:txBody>
          <a:bodyPr/>
          <a:lstStyle/>
          <a:p>
            <a:r>
              <a:rPr lang="en-US" dirty="0" smtClean="0"/>
              <a:t>Transport of Water</a:t>
            </a:r>
            <a:endParaRPr lang="en-US" dirty="0"/>
          </a:p>
        </p:txBody>
      </p:sp>
      <p:sp>
        <p:nvSpPr>
          <p:cNvPr id="3" name="Content Placeholder 2"/>
          <p:cNvSpPr>
            <a:spLocks noGrp="1"/>
          </p:cNvSpPr>
          <p:nvPr>
            <p:ph idx="1"/>
          </p:nvPr>
        </p:nvSpPr>
        <p:spPr>
          <a:xfrm>
            <a:off x="228600" y="1143000"/>
            <a:ext cx="8077200" cy="4800600"/>
          </a:xfrm>
        </p:spPr>
        <p:txBody>
          <a:bodyPr/>
          <a:lstStyle/>
          <a:p>
            <a:pPr>
              <a:lnSpc>
                <a:spcPct val="90000"/>
              </a:lnSpc>
            </a:pPr>
            <a:r>
              <a:rPr lang="en-US" altLang="en-US" sz="2400" dirty="0"/>
              <a:t>Ancient civilizations constructed canals and aqueducts to transport water </a:t>
            </a:r>
          </a:p>
          <a:p>
            <a:pPr lvl="1">
              <a:lnSpc>
                <a:spcPct val="90000"/>
              </a:lnSpc>
            </a:pPr>
            <a:r>
              <a:rPr lang="en-US" altLang="en-US" sz="2400" dirty="0"/>
              <a:t>From distant </a:t>
            </a:r>
            <a:r>
              <a:rPr lang="en-US" altLang="en-US" sz="2400" dirty="0" smtClean="0"/>
              <a:t>rivers </a:t>
            </a:r>
            <a:r>
              <a:rPr lang="en-US" altLang="en-US" sz="2400" dirty="0"/>
              <a:t>to where it </a:t>
            </a:r>
            <a:r>
              <a:rPr lang="en-US" altLang="en-US" sz="2400" dirty="0" smtClean="0"/>
              <a:t>was needed</a:t>
            </a:r>
          </a:p>
          <a:p>
            <a:pPr lvl="1">
              <a:lnSpc>
                <a:spcPct val="90000"/>
              </a:lnSpc>
            </a:pPr>
            <a:endParaRPr lang="en-US" altLang="en-US" sz="2400" dirty="0"/>
          </a:p>
          <a:p>
            <a:pPr>
              <a:lnSpc>
                <a:spcPct val="90000"/>
              </a:lnSpc>
            </a:pPr>
            <a:r>
              <a:rPr lang="en-US" altLang="en-US" sz="2400" dirty="0"/>
              <a:t>In modern civilization water moved from areas of abundant rain and snow fall to areas of high usage</a:t>
            </a:r>
          </a:p>
          <a:p>
            <a:pPr lvl="1">
              <a:lnSpc>
                <a:spcPct val="90000"/>
              </a:lnSpc>
            </a:pPr>
            <a:r>
              <a:rPr lang="en-US" altLang="en-US" sz="2400" dirty="0" smtClean="0"/>
              <a:t>California </a:t>
            </a:r>
            <a:r>
              <a:rPr lang="en-US" altLang="en-US" sz="2400" dirty="0"/>
              <a:t>moves water from north to south</a:t>
            </a:r>
          </a:p>
          <a:p>
            <a:pPr lvl="1">
              <a:lnSpc>
                <a:spcPct val="90000"/>
              </a:lnSpc>
            </a:pPr>
            <a:r>
              <a:rPr lang="en-US" altLang="en-US" sz="2400" dirty="0" smtClean="0"/>
              <a:t>New </a:t>
            </a:r>
            <a:r>
              <a:rPr lang="en-US" altLang="en-US" sz="2400" dirty="0"/>
              <a:t>York City has had to obtain water from farther and farther away</a:t>
            </a:r>
          </a:p>
          <a:p>
            <a:endParaRPr lang="en-US" dirty="0"/>
          </a:p>
        </p:txBody>
      </p:sp>
      <p:pic>
        <p:nvPicPr>
          <p:cNvPr id="1026" name="Picture 2" descr="http://www.crystalinks.com/romanaqueducts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250574"/>
            <a:ext cx="3733800" cy="24245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history.com/sites/2/2015/03/history-lists-10-innovations-that-built-ancient-rome-aqueducts_Corbis-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665149"/>
            <a:ext cx="3581400" cy="2009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929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620000" cy="1143000"/>
          </a:xfrm>
        </p:spPr>
        <p:txBody>
          <a:bodyPr/>
          <a:lstStyle/>
          <a:p>
            <a:r>
              <a:rPr lang="en-US" dirty="0" smtClean="0"/>
              <a:t>Water Use Trends</a:t>
            </a:r>
            <a:endParaRPr lang="en-US" dirty="0"/>
          </a:p>
        </p:txBody>
      </p:sp>
      <p:sp>
        <p:nvSpPr>
          <p:cNvPr id="3" name="Content Placeholder 2"/>
          <p:cNvSpPr>
            <a:spLocks noGrp="1"/>
          </p:cNvSpPr>
          <p:nvPr>
            <p:ph idx="1"/>
          </p:nvPr>
        </p:nvSpPr>
        <p:spPr>
          <a:xfrm>
            <a:off x="304800" y="990600"/>
            <a:ext cx="7620000" cy="4800600"/>
          </a:xfrm>
        </p:spPr>
        <p:txBody>
          <a:bodyPr/>
          <a:lstStyle/>
          <a:p>
            <a:r>
              <a:rPr lang="en-US" altLang="en-US" sz="2400" dirty="0"/>
              <a:t>Withdrawal of surface water far exceeds withdrawal of </a:t>
            </a:r>
            <a:r>
              <a:rPr lang="en-US" altLang="en-US" sz="2400" dirty="0" smtClean="0"/>
              <a:t>groundwater</a:t>
            </a:r>
          </a:p>
          <a:p>
            <a:endParaRPr lang="en-US" altLang="en-US" sz="2400" dirty="0"/>
          </a:p>
          <a:p>
            <a:r>
              <a:rPr lang="en-US" altLang="en-US" sz="2400" dirty="0"/>
              <a:t>Since 1980 use has </a:t>
            </a:r>
            <a:r>
              <a:rPr lang="en-US" altLang="en-US" sz="2400" dirty="0" smtClean="0"/>
              <a:t>decreased </a:t>
            </a:r>
            <a:r>
              <a:rPr lang="en-US" altLang="en-US" sz="2400" dirty="0"/>
              <a:t>and leveled off</a:t>
            </a:r>
          </a:p>
          <a:p>
            <a:pPr lvl="1"/>
            <a:r>
              <a:rPr lang="en-US" altLang="en-US" sz="2400" dirty="0"/>
              <a:t>Suggests improvement in water management and conservation</a:t>
            </a:r>
          </a:p>
          <a:p>
            <a:endParaRPr lang="en-US" dirty="0"/>
          </a:p>
        </p:txBody>
      </p:sp>
      <p:pic>
        <p:nvPicPr>
          <p:cNvPr id="4" name="Picture 4" descr="bot7e_fig_21_1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1" y="3574807"/>
            <a:ext cx="4572000" cy="297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589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20000" cy="1143000"/>
          </a:xfrm>
        </p:spPr>
        <p:txBody>
          <a:bodyPr/>
          <a:lstStyle/>
          <a:p>
            <a:r>
              <a:rPr lang="en-US" dirty="0" smtClean="0"/>
              <a:t>Water Conservation</a:t>
            </a:r>
            <a:endParaRPr lang="en-US" dirty="0"/>
          </a:p>
        </p:txBody>
      </p:sp>
      <p:sp>
        <p:nvSpPr>
          <p:cNvPr id="3" name="Content Placeholder 2"/>
          <p:cNvSpPr>
            <a:spLocks noGrp="1"/>
          </p:cNvSpPr>
          <p:nvPr>
            <p:ph idx="1"/>
          </p:nvPr>
        </p:nvSpPr>
        <p:spPr>
          <a:xfrm>
            <a:off x="304800" y="1371600"/>
            <a:ext cx="8001000" cy="5029200"/>
          </a:xfrm>
        </p:spPr>
        <p:txBody>
          <a:bodyPr>
            <a:normAutofit lnSpcReduction="10000"/>
          </a:bodyPr>
          <a:lstStyle/>
          <a:p>
            <a:r>
              <a:rPr lang="en-US" altLang="en-US" sz="2600" dirty="0"/>
              <a:t>The careful use and protection of water resources</a:t>
            </a:r>
          </a:p>
          <a:p>
            <a:pPr lvl="1"/>
            <a:r>
              <a:rPr lang="en-US" altLang="en-US" sz="2600" dirty="0"/>
              <a:t>Involves the quantity of water used and </a:t>
            </a:r>
            <a:r>
              <a:rPr lang="en-US" altLang="en-US" sz="2600" dirty="0" smtClean="0"/>
              <a:t>quality</a:t>
            </a:r>
            <a:endParaRPr lang="en-US" altLang="en-US" sz="2600" dirty="0"/>
          </a:p>
          <a:p>
            <a:pPr lvl="1"/>
            <a:r>
              <a:rPr lang="en-US" altLang="en-US" sz="2600" dirty="0"/>
              <a:t>Important component of sustainable water use</a:t>
            </a:r>
          </a:p>
          <a:p>
            <a:pPr lvl="1"/>
            <a:endParaRPr lang="en-US" altLang="en-US" sz="2600" dirty="0" smtClean="0"/>
          </a:p>
          <a:p>
            <a:r>
              <a:rPr lang="en-US" altLang="en-US" sz="2600" dirty="0" smtClean="0"/>
              <a:t>Domestic use accounts </a:t>
            </a:r>
            <a:r>
              <a:rPr lang="en-US" altLang="en-US" sz="2600" dirty="0"/>
              <a:t>for about 10% of total national water withdrawals</a:t>
            </a:r>
          </a:p>
          <a:p>
            <a:pPr lvl="1"/>
            <a:r>
              <a:rPr lang="en-US" altLang="en-US" sz="2600" dirty="0"/>
              <a:t>C</a:t>
            </a:r>
            <a:r>
              <a:rPr lang="en-US" altLang="en-US" sz="2600" dirty="0" smtClean="0"/>
              <a:t>oncentrated </a:t>
            </a:r>
            <a:r>
              <a:rPr lang="en-US" altLang="en-US" sz="2600" dirty="0"/>
              <a:t>in urban areas</a:t>
            </a:r>
          </a:p>
          <a:p>
            <a:pPr lvl="1"/>
            <a:r>
              <a:rPr lang="en-US" altLang="en-US" sz="2600" dirty="0"/>
              <a:t>May pose major local problems</a:t>
            </a:r>
          </a:p>
          <a:p>
            <a:pPr marL="411480" lvl="1" indent="0">
              <a:buNone/>
            </a:pPr>
            <a:endParaRPr lang="en-US" altLang="en-US" sz="2600" dirty="0"/>
          </a:p>
          <a:p>
            <a:r>
              <a:rPr lang="en-US" altLang="en-US" sz="2600" dirty="0"/>
              <a:t>Improved irrigation could reduce agricultural </a:t>
            </a:r>
            <a:r>
              <a:rPr lang="en-US" altLang="en-US" sz="2600" dirty="0" smtClean="0"/>
              <a:t>withdrawals to </a:t>
            </a:r>
            <a:r>
              <a:rPr lang="en-US" altLang="en-US" sz="2600" dirty="0"/>
              <a:t>30%</a:t>
            </a:r>
          </a:p>
          <a:p>
            <a:endParaRPr lang="en-US" dirty="0"/>
          </a:p>
        </p:txBody>
      </p:sp>
    </p:spTree>
    <p:extLst>
      <p:ext uri="{BB962C8B-B14F-4D97-AF65-F5344CB8AC3E}">
        <p14:creationId xmlns:p14="http://schemas.microsoft.com/office/powerpoint/2010/main" val="4185645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4" y="152400"/>
            <a:ext cx="7620000" cy="1143000"/>
          </a:xfrm>
        </p:spPr>
        <p:txBody>
          <a:bodyPr/>
          <a:lstStyle/>
          <a:p>
            <a:r>
              <a:rPr lang="en-US" dirty="0" smtClean="0"/>
              <a:t>Water Conservation</a:t>
            </a:r>
            <a:endParaRPr lang="en-US" dirty="0"/>
          </a:p>
        </p:txBody>
      </p:sp>
      <p:pic>
        <p:nvPicPr>
          <p:cNvPr id="4" name="Picture 4" descr="bot7e_fig_21_13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378" y="1191491"/>
            <a:ext cx="5427594"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bot7e_fig_21_13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3352800"/>
            <a:ext cx="4954587" cy="337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197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 and Water Use</a:t>
            </a:r>
            <a:endParaRPr lang="en-US" dirty="0"/>
          </a:p>
        </p:txBody>
      </p:sp>
      <p:sp>
        <p:nvSpPr>
          <p:cNvPr id="3" name="Content Placeholder 2"/>
          <p:cNvSpPr>
            <a:spLocks noGrp="1"/>
          </p:cNvSpPr>
          <p:nvPr>
            <p:ph idx="1"/>
          </p:nvPr>
        </p:nvSpPr>
        <p:spPr>
          <a:xfrm>
            <a:off x="304800" y="1600200"/>
            <a:ext cx="8001000" cy="4800600"/>
          </a:xfrm>
        </p:spPr>
        <p:txBody>
          <a:bodyPr>
            <a:normAutofit/>
          </a:bodyPr>
          <a:lstStyle/>
          <a:p>
            <a:r>
              <a:rPr lang="en-US" altLang="en-US" sz="2400" dirty="0"/>
              <a:t>Perception of water is based partly on its price and availability.</a:t>
            </a:r>
          </a:p>
          <a:p>
            <a:pPr lvl="1"/>
            <a:r>
              <a:rPr lang="en-US" altLang="en-US" sz="2400" dirty="0"/>
              <a:t>If water is abundant and inexpensive, we don’t think much about it. </a:t>
            </a:r>
          </a:p>
          <a:p>
            <a:pPr lvl="1"/>
            <a:r>
              <a:rPr lang="en-US" altLang="en-US" sz="2400" dirty="0"/>
              <a:t>If water is scarce or expensive, it is another matter.</a:t>
            </a:r>
          </a:p>
          <a:p>
            <a:pPr lvl="1"/>
            <a:r>
              <a:rPr lang="en-US" altLang="en-US" sz="2400" dirty="0"/>
              <a:t>P</a:t>
            </a:r>
            <a:r>
              <a:rPr lang="en-US" altLang="en-US" sz="2400" dirty="0" smtClean="0"/>
              <a:t>eople </a:t>
            </a:r>
            <a:r>
              <a:rPr lang="en-US" altLang="en-US" sz="2400" dirty="0"/>
              <a:t>in Tucson pay about 100% more for water than people in Phoenix.</a:t>
            </a:r>
          </a:p>
          <a:p>
            <a:pPr lvl="2"/>
            <a:r>
              <a:rPr lang="en-US" altLang="en-US" sz="2400" dirty="0"/>
              <a:t>Tucson </a:t>
            </a:r>
            <a:r>
              <a:rPr lang="en-US" altLang="en-US" sz="2400" dirty="0" smtClean="0"/>
              <a:t>residents </a:t>
            </a:r>
            <a:r>
              <a:rPr lang="en-US" altLang="en-US" sz="2400" dirty="0"/>
              <a:t>use less water per person per day</a:t>
            </a:r>
          </a:p>
        </p:txBody>
      </p:sp>
    </p:spTree>
    <p:extLst>
      <p:ext uri="{BB962C8B-B14F-4D97-AF65-F5344CB8AC3E}">
        <p14:creationId xmlns:p14="http://schemas.microsoft.com/office/powerpoint/2010/main" val="30288668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and Water Management</a:t>
            </a:r>
            <a:endParaRPr lang="en-US" dirty="0"/>
          </a:p>
        </p:txBody>
      </p:sp>
      <p:sp>
        <p:nvSpPr>
          <p:cNvPr id="3" name="Content Placeholder 2"/>
          <p:cNvSpPr>
            <a:spLocks noGrp="1"/>
          </p:cNvSpPr>
          <p:nvPr>
            <p:ph idx="1"/>
          </p:nvPr>
        </p:nvSpPr>
        <p:spPr>
          <a:xfrm>
            <a:off x="152400" y="1828800"/>
            <a:ext cx="7620000" cy="4800600"/>
          </a:xfrm>
        </p:spPr>
        <p:txBody>
          <a:bodyPr/>
          <a:lstStyle/>
          <a:p>
            <a:pPr>
              <a:lnSpc>
                <a:spcPct val="90000"/>
              </a:lnSpc>
            </a:pPr>
            <a:r>
              <a:rPr lang="en-US" altLang="en-US" sz="2400" dirty="0"/>
              <a:t>From a water supply use and management perspective, sustainable water use defined as</a:t>
            </a:r>
            <a:r>
              <a:rPr lang="en-US" altLang="en-US" sz="2400" dirty="0" smtClean="0"/>
              <a:t>:</a:t>
            </a:r>
          </a:p>
          <a:p>
            <a:pPr>
              <a:lnSpc>
                <a:spcPct val="90000"/>
              </a:lnSpc>
            </a:pPr>
            <a:endParaRPr lang="en-US" altLang="en-US" sz="2400" dirty="0"/>
          </a:p>
          <a:p>
            <a:pPr lvl="1">
              <a:lnSpc>
                <a:spcPct val="90000"/>
              </a:lnSpc>
            </a:pPr>
            <a:r>
              <a:rPr lang="en-US" altLang="en-US" sz="2400" dirty="0"/>
              <a:t>U</a:t>
            </a:r>
            <a:r>
              <a:rPr lang="en-US" altLang="en-US" sz="2400" dirty="0" smtClean="0"/>
              <a:t>se </a:t>
            </a:r>
            <a:r>
              <a:rPr lang="en-US" altLang="en-US" sz="2400" dirty="0"/>
              <a:t>of water resources by people in a way that allows society to develop and flourish into an indefinite </a:t>
            </a:r>
            <a:r>
              <a:rPr lang="en-US" altLang="en-US" sz="2400" dirty="0" smtClean="0"/>
              <a:t>future</a:t>
            </a:r>
          </a:p>
          <a:p>
            <a:pPr lvl="1">
              <a:lnSpc>
                <a:spcPct val="90000"/>
              </a:lnSpc>
            </a:pPr>
            <a:endParaRPr lang="en-US" altLang="en-US" sz="2400" dirty="0"/>
          </a:p>
          <a:p>
            <a:pPr lvl="1">
              <a:lnSpc>
                <a:spcPct val="90000"/>
              </a:lnSpc>
            </a:pPr>
            <a:r>
              <a:rPr lang="en-US" altLang="en-US" sz="2400" dirty="0" smtClean="0"/>
              <a:t>Without </a:t>
            </a:r>
            <a:r>
              <a:rPr lang="en-US" altLang="en-US" sz="2400" dirty="0"/>
              <a:t>degrading the various components of the hydrologic cycle or the ecological systems that depend on it.</a:t>
            </a:r>
          </a:p>
          <a:p>
            <a:endParaRPr lang="en-US" dirty="0"/>
          </a:p>
        </p:txBody>
      </p:sp>
    </p:spTree>
    <p:extLst>
      <p:ext uri="{BB962C8B-B14F-4D97-AF65-F5344CB8AC3E}">
        <p14:creationId xmlns:p14="http://schemas.microsoft.com/office/powerpoint/2010/main" val="2361309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60" y="133985"/>
            <a:ext cx="7620000" cy="1143000"/>
          </a:xfrm>
        </p:spPr>
        <p:txBody>
          <a:bodyPr/>
          <a:lstStyle/>
          <a:p>
            <a:r>
              <a:rPr lang="en-US" dirty="0" smtClean="0"/>
              <a:t>Global Perspective</a:t>
            </a:r>
            <a:endParaRPr lang="en-US" dirty="0"/>
          </a:p>
        </p:txBody>
      </p:sp>
      <p:sp>
        <p:nvSpPr>
          <p:cNvPr id="3" name="Content Placeholder 2"/>
          <p:cNvSpPr>
            <a:spLocks noGrp="1"/>
          </p:cNvSpPr>
          <p:nvPr>
            <p:ph idx="1"/>
          </p:nvPr>
        </p:nvSpPr>
        <p:spPr>
          <a:xfrm>
            <a:off x="189230" y="1219200"/>
            <a:ext cx="8268970" cy="2971800"/>
          </a:xfrm>
        </p:spPr>
        <p:txBody>
          <a:bodyPr>
            <a:normAutofit fontScale="92500" lnSpcReduction="10000"/>
          </a:bodyPr>
          <a:lstStyle/>
          <a:p>
            <a:r>
              <a:rPr lang="en-US" sz="2400" dirty="0" smtClean="0"/>
              <a:t>Problem: Growing global water shortage linked to our food supply</a:t>
            </a:r>
          </a:p>
          <a:p>
            <a:endParaRPr lang="en-US" sz="2400" dirty="0"/>
          </a:p>
          <a:p>
            <a:r>
              <a:rPr lang="en-US" sz="2400" dirty="0" smtClean="0"/>
              <a:t>97% of the hydrosphere is in the oceans</a:t>
            </a:r>
            <a:r>
              <a:rPr lang="en-US" sz="2400" dirty="0"/>
              <a:t> </a:t>
            </a:r>
            <a:r>
              <a:rPr lang="en-US" sz="2400" dirty="0" smtClean="0"/>
              <a:t>and 2% trapped in glaciers or ice sheets</a:t>
            </a:r>
          </a:p>
          <a:p>
            <a:endParaRPr lang="en-US" sz="2400" dirty="0"/>
          </a:p>
          <a:p>
            <a:r>
              <a:rPr lang="en-US" sz="2400" dirty="0" smtClean="0"/>
              <a:t>0.001% of the hydrosphere is in the atmosphere at any given time and that small amount drives weather systems that deliver freshwater through precipitation</a:t>
            </a:r>
          </a:p>
        </p:txBody>
      </p:sp>
      <p:sp>
        <p:nvSpPr>
          <p:cNvPr id="4" name="AutoShape 2" descr="http://www.ck12.org/flx/show/THUMB_POSTCARD/image/201412291419915518924208_66affdf90e0a206d6da5a108e6e15f4f-201412291419916839673587.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bot7e_tab_21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191000"/>
            <a:ext cx="7175500" cy="2520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80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Management</a:t>
            </a:r>
            <a:endParaRPr lang="en-US" dirty="0"/>
          </a:p>
        </p:txBody>
      </p:sp>
      <p:sp>
        <p:nvSpPr>
          <p:cNvPr id="3" name="Content Placeholder 2"/>
          <p:cNvSpPr>
            <a:spLocks noGrp="1"/>
          </p:cNvSpPr>
          <p:nvPr>
            <p:ph idx="1"/>
          </p:nvPr>
        </p:nvSpPr>
        <p:spPr>
          <a:xfrm>
            <a:off x="381000" y="1417638"/>
            <a:ext cx="7696200" cy="4983162"/>
          </a:xfrm>
        </p:spPr>
        <p:txBody>
          <a:bodyPr>
            <a:noAutofit/>
          </a:bodyPr>
          <a:lstStyle/>
          <a:p>
            <a:r>
              <a:rPr lang="en-US" sz="2400" dirty="0" smtClean="0"/>
              <a:t>Management plans focus on ensuring a clean water supply as population and water demands increase</a:t>
            </a:r>
          </a:p>
          <a:p>
            <a:endParaRPr lang="en-US" sz="2400" dirty="0"/>
          </a:p>
          <a:p>
            <a:r>
              <a:rPr lang="en-US" sz="2400" dirty="0" smtClean="0"/>
              <a:t>Potential options for minimizing water supply problems include:</a:t>
            </a:r>
          </a:p>
          <a:p>
            <a:pPr lvl="1"/>
            <a:r>
              <a:rPr lang="en-US" sz="2400" dirty="0" smtClean="0"/>
              <a:t>Alternative water supplies</a:t>
            </a:r>
          </a:p>
          <a:p>
            <a:pPr lvl="1"/>
            <a:r>
              <a:rPr lang="en-US" sz="2400" dirty="0" smtClean="0"/>
              <a:t>Better management of existing supplies</a:t>
            </a:r>
          </a:p>
          <a:p>
            <a:pPr lvl="1"/>
            <a:r>
              <a:rPr lang="en-US" sz="2400" dirty="0" smtClean="0"/>
              <a:t>Towing icebergs</a:t>
            </a:r>
          </a:p>
          <a:p>
            <a:pPr lvl="1"/>
            <a:endParaRPr lang="en-US" sz="2400" dirty="0"/>
          </a:p>
          <a:p>
            <a:r>
              <a:rPr lang="en-US" sz="2400" dirty="0" smtClean="0"/>
              <a:t>Variable water source approaches use several options for providing water to a population along with a permanent conservation plan</a:t>
            </a:r>
            <a:endParaRPr lang="en-US" sz="2400" dirty="0"/>
          </a:p>
        </p:txBody>
      </p:sp>
    </p:spTree>
    <p:extLst>
      <p:ext uri="{BB962C8B-B14F-4D97-AF65-F5344CB8AC3E}">
        <p14:creationId xmlns:p14="http://schemas.microsoft.com/office/powerpoint/2010/main" val="1000137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Management</a:t>
            </a:r>
            <a:endParaRPr lang="en-US" dirty="0"/>
          </a:p>
        </p:txBody>
      </p:sp>
      <p:pic>
        <p:nvPicPr>
          <p:cNvPr id="4" name="Picture 5" descr="bot7e_fig_21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17638"/>
            <a:ext cx="762000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7323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229600" cy="487362"/>
          </a:xfrm>
        </p:spPr>
        <p:txBody>
          <a:bodyPr/>
          <a:lstStyle/>
          <a:p>
            <a:r>
              <a:rPr lang="en-US" sz="4400" dirty="0" smtClean="0"/>
              <a:t>Master Plan for Water Management</a:t>
            </a:r>
            <a:endParaRPr lang="en-US" sz="4400" dirty="0"/>
          </a:p>
        </p:txBody>
      </p:sp>
      <p:sp>
        <p:nvSpPr>
          <p:cNvPr id="3" name="Content Placeholder 2"/>
          <p:cNvSpPr>
            <a:spLocks noGrp="1"/>
          </p:cNvSpPr>
          <p:nvPr>
            <p:ph idx="1"/>
          </p:nvPr>
        </p:nvSpPr>
        <p:spPr>
          <a:xfrm>
            <a:off x="304800" y="1066800"/>
            <a:ext cx="7543800" cy="5410200"/>
          </a:xfrm>
        </p:spPr>
        <p:txBody>
          <a:bodyPr>
            <a:normAutofit lnSpcReduction="10000"/>
          </a:bodyPr>
          <a:lstStyle/>
          <a:p>
            <a:r>
              <a:rPr lang="en-US" sz="2400" dirty="0" smtClean="0"/>
              <a:t>New philosophies of water management suggest that plans must be based on geologic, geographic, and climate factors that are considered with the economic, social and political status of the population being served</a:t>
            </a:r>
          </a:p>
          <a:p>
            <a:endParaRPr lang="en-US" sz="2400" dirty="0"/>
          </a:p>
          <a:p>
            <a:r>
              <a:rPr lang="en-US" sz="2400" dirty="0" smtClean="0"/>
              <a:t>Assumes natural changes in freshwater supplies </a:t>
            </a:r>
          </a:p>
          <a:p>
            <a:endParaRPr lang="en-US" sz="2400" dirty="0" smtClean="0"/>
          </a:p>
          <a:p>
            <a:r>
              <a:rPr lang="en-US" sz="2400" dirty="0" smtClean="0"/>
              <a:t>Creates emergency plans for water shortages</a:t>
            </a:r>
          </a:p>
          <a:p>
            <a:endParaRPr lang="en-US" sz="2400" dirty="0"/>
          </a:p>
          <a:p>
            <a:r>
              <a:rPr lang="en-US" sz="2400" dirty="0" smtClean="0"/>
              <a:t>Identifies alternative sources that may need extra planning to gain access</a:t>
            </a:r>
          </a:p>
          <a:p>
            <a:endParaRPr lang="en-US" sz="2400" dirty="0"/>
          </a:p>
          <a:p>
            <a:r>
              <a:rPr lang="en-US" sz="2400" dirty="0" smtClean="0"/>
              <a:t>Considers environmental impacts</a:t>
            </a:r>
          </a:p>
          <a:p>
            <a:endParaRPr lang="en-US" dirty="0"/>
          </a:p>
        </p:txBody>
      </p:sp>
    </p:spTree>
    <p:extLst>
      <p:ext uri="{BB962C8B-B14F-4D97-AF65-F5344CB8AC3E}">
        <p14:creationId xmlns:p14="http://schemas.microsoft.com/office/powerpoint/2010/main" val="2496305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620000" cy="1143000"/>
          </a:xfrm>
        </p:spPr>
        <p:txBody>
          <a:bodyPr/>
          <a:lstStyle/>
          <a:p>
            <a:r>
              <a:rPr lang="en-US" dirty="0" smtClean="0"/>
              <a:t>Wetlands</a:t>
            </a:r>
            <a:endParaRPr lang="en-US" dirty="0"/>
          </a:p>
        </p:txBody>
      </p:sp>
      <p:sp>
        <p:nvSpPr>
          <p:cNvPr id="3" name="Content Placeholder 2"/>
          <p:cNvSpPr>
            <a:spLocks noGrp="1"/>
          </p:cNvSpPr>
          <p:nvPr>
            <p:ph idx="1"/>
          </p:nvPr>
        </p:nvSpPr>
        <p:spPr>
          <a:xfrm>
            <a:off x="206991" y="1066800"/>
            <a:ext cx="7620000" cy="4800600"/>
          </a:xfrm>
        </p:spPr>
        <p:txBody>
          <a:bodyPr/>
          <a:lstStyle/>
          <a:p>
            <a:r>
              <a:rPr lang="en-US" altLang="en-US" sz="2400" dirty="0"/>
              <a:t>C</a:t>
            </a:r>
            <a:r>
              <a:rPr lang="en-US" altLang="en-US" sz="2400" dirty="0" smtClean="0"/>
              <a:t>omprehensive </a:t>
            </a:r>
            <a:r>
              <a:rPr lang="en-US" altLang="en-US" sz="2400" dirty="0"/>
              <a:t>term for landforms such as salt marshes, swamps, bogs, prairie potholes, and vernal pools.</a:t>
            </a:r>
          </a:p>
          <a:p>
            <a:pPr lvl="1"/>
            <a:r>
              <a:rPr lang="en-US" altLang="en-US" sz="2400" dirty="0"/>
              <a:t>Common feature is that they are wet at least part of the year</a:t>
            </a:r>
          </a:p>
          <a:p>
            <a:pPr lvl="1"/>
            <a:r>
              <a:rPr lang="en-US" altLang="en-US" sz="2400" dirty="0" smtClean="0"/>
              <a:t>Soils lack oxygen and have poor drainage</a:t>
            </a:r>
          </a:p>
          <a:p>
            <a:pPr lvl="1"/>
            <a:r>
              <a:rPr lang="en-US" altLang="en-US" sz="2400" dirty="0" smtClean="0"/>
              <a:t>Vegetation is well adapted to anaerobic, wet soil conditions</a:t>
            </a:r>
            <a:endParaRPr lang="en-US" altLang="en-US" sz="2400" dirty="0"/>
          </a:p>
          <a:p>
            <a:endParaRPr lang="en-US" dirty="0"/>
          </a:p>
        </p:txBody>
      </p:sp>
      <p:pic>
        <p:nvPicPr>
          <p:cNvPr id="4" name="Picture 3" descr="bot7e_fig_21_15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657600"/>
            <a:ext cx="2755900" cy="29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bot7e_fig_21_15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038600"/>
            <a:ext cx="3811587" cy="24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09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153400" cy="1143000"/>
          </a:xfrm>
        </p:spPr>
        <p:txBody>
          <a:bodyPr/>
          <a:lstStyle/>
          <a:p>
            <a:r>
              <a:rPr lang="en-US" sz="4400" dirty="0" smtClean="0"/>
              <a:t>Natural Service Functions of Wetlands</a:t>
            </a:r>
            <a:endParaRPr lang="en-US" sz="4400" dirty="0"/>
          </a:p>
        </p:txBody>
      </p:sp>
      <p:sp>
        <p:nvSpPr>
          <p:cNvPr id="3" name="Content Placeholder 2"/>
          <p:cNvSpPr>
            <a:spLocks noGrp="1"/>
          </p:cNvSpPr>
          <p:nvPr>
            <p:ph idx="1"/>
          </p:nvPr>
        </p:nvSpPr>
        <p:spPr>
          <a:xfrm>
            <a:off x="304800" y="1828800"/>
            <a:ext cx="7620000" cy="4800600"/>
          </a:xfrm>
        </p:spPr>
        <p:txBody>
          <a:bodyPr/>
          <a:lstStyle/>
          <a:p>
            <a:r>
              <a:rPr lang="en-US" altLang="en-US" sz="2800" dirty="0"/>
              <a:t>N</a:t>
            </a:r>
            <a:r>
              <a:rPr lang="en-US" altLang="en-US" sz="2800" dirty="0" smtClean="0"/>
              <a:t>atural </a:t>
            </a:r>
            <a:r>
              <a:rPr lang="en-US" altLang="en-US" sz="2800" dirty="0"/>
              <a:t>sponge for </a:t>
            </a:r>
            <a:r>
              <a:rPr lang="en-US" altLang="en-US" sz="2800" dirty="0" smtClean="0"/>
              <a:t>water. (</a:t>
            </a:r>
            <a:r>
              <a:rPr lang="en-US" altLang="en-US" sz="2400" dirty="0"/>
              <a:t>r</a:t>
            </a:r>
            <a:r>
              <a:rPr lang="en-US" altLang="en-US" sz="2400" dirty="0" smtClean="0"/>
              <a:t>educing flooding)</a:t>
            </a:r>
          </a:p>
          <a:p>
            <a:r>
              <a:rPr lang="en-US" altLang="en-US" sz="2800" dirty="0"/>
              <a:t>A</a:t>
            </a:r>
            <a:r>
              <a:rPr lang="en-US" altLang="en-US" sz="2800" dirty="0" smtClean="0"/>
              <a:t>reas </a:t>
            </a:r>
            <a:r>
              <a:rPr lang="en-US" altLang="en-US" sz="2800" dirty="0"/>
              <a:t>of groundwater recharge or discharge.</a:t>
            </a:r>
          </a:p>
          <a:p>
            <a:r>
              <a:rPr lang="en-US" altLang="en-US" sz="2800" dirty="0"/>
              <a:t>P</a:t>
            </a:r>
            <a:r>
              <a:rPr lang="en-US" altLang="en-US" sz="2800" dirty="0" smtClean="0"/>
              <a:t>rimary </a:t>
            </a:r>
            <a:r>
              <a:rPr lang="en-US" altLang="en-US" sz="2800" dirty="0"/>
              <a:t>nursery grounds for fish, shellfish, aquatic birds, and other animals.</a:t>
            </a:r>
          </a:p>
          <a:p>
            <a:r>
              <a:rPr lang="en-US" altLang="en-US" sz="2800" dirty="0"/>
              <a:t>N</a:t>
            </a:r>
            <a:r>
              <a:rPr lang="en-US" altLang="en-US" sz="2800" dirty="0" smtClean="0"/>
              <a:t>atural </a:t>
            </a:r>
            <a:r>
              <a:rPr lang="en-US" altLang="en-US" sz="2800" dirty="0"/>
              <a:t>filters that help purify water</a:t>
            </a:r>
            <a:r>
              <a:rPr lang="en-US" altLang="en-US" sz="2800" dirty="0" smtClean="0"/>
              <a:t>.</a:t>
            </a:r>
          </a:p>
          <a:p>
            <a:r>
              <a:rPr lang="en-US" altLang="en-US" sz="2800" dirty="0" smtClean="0"/>
              <a:t>Hotspot for nutrient cycling</a:t>
            </a:r>
          </a:p>
          <a:p>
            <a:r>
              <a:rPr lang="en-US" altLang="en-US" sz="2800" dirty="0" smtClean="0"/>
              <a:t>Buffer zone for coastal communities affected by storms</a:t>
            </a:r>
            <a:endParaRPr lang="en-US" altLang="en-US" sz="2800" dirty="0"/>
          </a:p>
          <a:p>
            <a:endParaRPr lang="en-US" dirty="0"/>
          </a:p>
        </p:txBody>
      </p:sp>
    </p:spTree>
    <p:extLst>
      <p:ext uri="{BB962C8B-B14F-4D97-AF65-F5344CB8AC3E}">
        <p14:creationId xmlns:p14="http://schemas.microsoft.com/office/powerpoint/2010/main" val="3914736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Wetland Concerns</a:t>
            </a:r>
            <a:endParaRPr lang="en-US" dirty="0"/>
          </a:p>
        </p:txBody>
      </p:sp>
      <p:sp>
        <p:nvSpPr>
          <p:cNvPr id="3" name="Content Placeholder 2"/>
          <p:cNvSpPr>
            <a:spLocks noGrp="1"/>
          </p:cNvSpPr>
          <p:nvPr>
            <p:ph idx="1"/>
          </p:nvPr>
        </p:nvSpPr>
        <p:spPr>
          <a:xfrm>
            <a:off x="304800" y="1417638"/>
            <a:ext cx="7772400" cy="4983162"/>
          </a:xfrm>
        </p:spPr>
        <p:txBody>
          <a:bodyPr>
            <a:normAutofit/>
          </a:bodyPr>
          <a:lstStyle/>
          <a:p>
            <a:r>
              <a:rPr lang="en-US" sz="2400" dirty="0" smtClean="0"/>
              <a:t>Freshwater wetlands are currently threatened in many environments</a:t>
            </a:r>
          </a:p>
          <a:p>
            <a:r>
              <a:rPr lang="en-US" sz="2400" dirty="0" smtClean="0"/>
              <a:t>In the past 200 years 50% of the wetlands in the United States have disappeared, as much as 90% of the freshwater wetlands</a:t>
            </a:r>
          </a:p>
          <a:p>
            <a:r>
              <a:rPr lang="en-US" sz="2400" dirty="0" smtClean="0"/>
              <a:t>Human modification has caused the largest damage to domestic wetlands</a:t>
            </a:r>
          </a:p>
          <a:p>
            <a:pPr lvl="1"/>
            <a:r>
              <a:rPr lang="en-US" sz="2400" dirty="0" smtClean="0"/>
              <a:t>Dikes</a:t>
            </a:r>
          </a:p>
          <a:p>
            <a:pPr lvl="1"/>
            <a:r>
              <a:rPr lang="en-US" sz="2400" dirty="0" smtClean="0"/>
              <a:t>Levees</a:t>
            </a:r>
          </a:p>
          <a:p>
            <a:pPr lvl="1"/>
            <a:r>
              <a:rPr lang="en-US" sz="2400" dirty="0" smtClean="0"/>
              <a:t>Draining for agriculture</a:t>
            </a:r>
          </a:p>
          <a:p>
            <a:pPr lvl="1"/>
            <a:r>
              <a:rPr lang="en-US" sz="2400" dirty="0" smtClean="0"/>
              <a:t>Filling for industrial development</a:t>
            </a:r>
          </a:p>
        </p:txBody>
      </p:sp>
    </p:spTree>
    <p:extLst>
      <p:ext uri="{BB962C8B-B14F-4D97-AF65-F5344CB8AC3E}">
        <p14:creationId xmlns:p14="http://schemas.microsoft.com/office/powerpoint/2010/main" val="3463462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Wetland Restoration</a:t>
            </a:r>
            <a:endParaRPr lang="en-US" dirty="0"/>
          </a:p>
        </p:txBody>
      </p:sp>
      <p:sp>
        <p:nvSpPr>
          <p:cNvPr id="3" name="Content Placeholder 2"/>
          <p:cNvSpPr>
            <a:spLocks noGrp="1"/>
          </p:cNvSpPr>
          <p:nvPr>
            <p:ph idx="1"/>
          </p:nvPr>
        </p:nvSpPr>
        <p:spPr>
          <a:xfrm>
            <a:off x="228600" y="1417638"/>
            <a:ext cx="7848600" cy="4983162"/>
          </a:xfrm>
        </p:spPr>
        <p:txBody>
          <a:bodyPr>
            <a:normAutofit/>
          </a:bodyPr>
          <a:lstStyle/>
          <a:p>
            <a:r>
              <a:rPr lang="en-US" sz="2400" dirty="0" smtClean="0"/>
              <a:t>Preservation efforts have protected almost all coastal marshes in the United States </a:t>
            </a:r>
          </a:p>
          <a:p>
            <a:endParaRPr lang="en-US" sz="2400" dirty="0"/>
          </a:p>
          <a:p>
            <a:r>
              <a:rPr lang="en-US" sz="2400" dirty="0" smtClean="0"/>
              <a:t>Restoration efforts include flooding to allow natural water flow, sediment accretion, and restoring vegetation</a:t>
            </a:r>
          </a:p>
          <a:p>
            <a:endParaRPr lang="en-US" sz="2400" dirty="0"/>
          </a:p>
          <a:p>
            <a:r>
              <a:rPr lang="en-US" sz="2400" dirty="0" smtClean="0"/>
              <a:t>New wetlands have been constructed around agricultural areas to filter run-off</a:t>
            </a:r>
          </a:p>
          <a:p>
            <a:endParaRPr lang="en-US" sz="2400" dirty="0"/>
          </a:p>
          <a:p>
            <a:r>
              <a:rPr lang="en-US" sz="2400" dirty="0" smtClean="0"/>
              <a:t>Current legislation requires that wetlands destroyed by development must be replaced elsewhere</a:t>
            </a:r>
          </a:p>
        </p:txBody>
      </p:sp>
    </p:spTree>
    <p:extLst>
      <p:ext uri="{BB962C8B-B14F-4D97-AF65-F5344CB8AC3E}">
        <p14:creationId xmlns:p14="http://schemas.microsoft.com/office/powerpoint/2010/main" val="3968785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Dams and their Environment</a:t>
            </a:r>
            <a:endParaRPr lang="en-US" dirty="0"/>
          </a:p>
        </p:txBody>
      </p:sp>
      <p:sp>
        <p:nvSpPr>
          <p:cNvPr id="3" name="Content Placeholder 2"/>
          <p:cNvSpPr>
            <a:spLocks noGrp="1"/>
          </p:cNvSpPr>
          <p:nvPr>
            <p:ph idx="1"/>
          </p:nvPr>
        </p:nvSpPr>
        <p:spPr/>
        <p:txBody>
          <a:bodyPr/>
          <a:lstStyle/>
          <a:p>
            <a:pPr>
              <a:lnSpc>
                <a:spcPct val="90000"/>
              </a:lnSpc>
            </a:pPr>
            <a:r>
              <a:rPr lang="en-US" altLang="en-US" sz="2400" dirty="0"/>
              <a:t>Dams and </a:t>
            </a:r>
            <a:r>
              <a:rPr lang="en-US" altLang="en-US" sz="2400" dirty="0" smtClean="0"/>
              <a:t>their </a:t>
            </a:r>
            <a:r>
              <a:rPr lang="en-US" altLang="en-US" sz="2400" dirty="0"/>
              <a:t>reservoirs generally are designed to be </a:t>
            </a:r>
            <a:r>
              <a:rPr lang="en-US" altLang="en-US" sz="2400" dirty="0" smtClean="0"/>
              <a:t>multifunctional. </a:t>
            </a:r>
            <a:endParaRPr lang="en-US" altLang="en-US" sz="2400" dirty="0"/>
          </a:p>
          <a:p>
            <a:pPr lvl="1">
              <a:lnSpc>
                <a:spcPct val="90000"/>
              </a:lnSpc>
            </a:pPr>
            <a:r>
              <a:rPr lang="en-US" altLang="en-US" sz="2400" dirty="0"/>
              <a:t>Used for recreational activities </a:t>
            </a:r>
          </a:p>
          <a:p>
            <a:pPr lvl="1">
              <a:lnSpc>
                <a:spcPct val="90000"/>
              </a:lnSpc>
            </a:pPr>
            <a:r>
              <a:rPr lang="en-US" altLang="en-US" sz="2400" dirty="0"/>
              <a:t>Generating electricity </a:t>
            </a:r>
          </a:p>
          <a:p>
            <a:pPr lvl="1">
              <a:lnSpc>
                <a:spcPct val="90000"/>
              </a:lnSpc>
            </a:pPr>
            <a:r>
              <a:rPr lang="en-US" altLang="en-US" sz="2400" dirty="0"/>
              <a:t>Providing flood control</a:t>
            </a:r>
          </a:p>
          <a:p>
            <a:pPr lvl="1">
              <a:lnSpc>
                <a:spcPct val="90000"/>
              </a:lnSpc>
            </a:pPr>
            <a:r>
              <a:rPr lang="en-US" altLang="en-US" sz="2400" dirty="0" smtClean="0"/>
              <a:t>Ensuring a more stable water</a:t>
            </a:r>
          </a:p>
          <a:p>
            <a:pPr marL="411480" lvl="1" indent="0">
              <a:lnSpc>
                <a:spcPct val="90000"/>
              </a:lnSpc>
              <a:buNone/>
            </a:pPr>
            <a:r>
              <a:rPr lang="en-US" altLang="en-US" sz="2400" dirty="0"/>
              <a:t> </a:t>
            </a:r>
            <a:r>
              <a:rPr lang="en-US" altLang="en-US" sz="2400" dirty="0" smtClean="0"/>
              <a:t>  supply</a:t>
            </a:r>
            <a:endParaRPr lang="en-US" altLang="en-US" sz="2400" dirty="0"/>
          </a:p>
          <a:p>
            <a:endParaRPr lang="en-US" dirty="0"/>
          </a:p>
        </p:txBody>
      </p:sp>
      <p:pic>
        <p:nvPicPr>
          <p:cNvPr id="2050" name="Picture 2" descr="https://upload.wikimedia.org/wikipedia/commons/3/35/Takato_Dam_disch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438400"/>
            <a:ext cx="3556001" cy="2667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fema.gov/sites/default/files/images/benefitsofdam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648200"/>
            <a:ext cx="4784734" cy="1995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420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Dams and their Environment</a:t>
            </a:r>
            <a:endParaRPr lang="en-US" dirty="0"/>
          </a:p>
        </p:txBody>
      </p:sp>
      <p:sp>
        <p:nvSpPr>
          <p:cNvPr id="3" name="Content Placeholder 2"/>
          <p:cNvSpPr>
            <a:spLocks noGrp="1"/>
          </p:cNvSpPr>
          <p:nvPr>
            <p:ph idx="1"/>
          </p:nvPr>
        </p:nvSpPr>
        <p:spPr>
          <a:xfrm>
            <a:off x="228600" y="1447800"/>
            <a:ext cx="5257800" cy="4800600"/>
          </a:xfrm>
        </p:spPr>
        <p:txBody>
          <a:bodyPr/>
          <a:lstStyle/>
          <a:p>
            <a:r>
              <a:rPr lang="en-US" altLang="en-US" sz="2400" dirty="0"/>
              <a:t>The environmental effects of dams </a:t>
            </a:r>
            <a:r>
              <a:rPr lang="en-US" altLang="en-US" sz="2400" dirty="0" smtClean="0"/>
              <a:t>include:</a:t>
            </a:r>
            <a:endParaRPr lang="en-US" altLang="en-US" sz="2400" dirty="0"/>
          </a:p>
          <a:p>
            <a:pPr lvl="1"/>
            <a:r>
              <a:rPr lang="en-US" altLang="en-US" sz="2400" dirty="0"/>
              <a:t>Loss of land, cultural resources, and biological resources in the reservoir area.</a:t>
            </a:r>
          </a:p>
          <a:p>
            <a:pPr lvl="1"/>
            <a:r>
              <a:rPr lang="en-US" altLang="en-US" sz="2400" dirty="0"/>
              <a:t>F</a:t>
            </a:r>
            <a:r>
              <a:rPr lang="en-US" altLang="en-US" sz="2400" dirty="0" smtClean="0"/>
              <a:t>lood hazards </a:t>
            </a:r>
            <a:r>
              <a:rPr lang="en-US" altLang="en-US" sz="2400" dirty="0"/>
              <a:t>should they fail</a:t>
            </a:r>
          </a:p>
          <a:p>
            <a:pPr lvl="1"/>
            <a:r>
              <a:rPr lang="en-US" altLang="en-US" sz="2400" dirty="0" smtClean="0"/>
              <a:t>Lack of natural sediment flow.</a:t>
            </a:r>
          </a:p>
          <a:p>
            <a:pPr lvl="1"/>
            <a:r>
              <a:rPr lang="en-US" altLang="en-US" sz="2400" dirty="0" smtClean="0"/>
              <a:t>Changes in water flow</a:t>
            </a:r>
          </a:p>
          <a:p>
            <a:pPr lvl="1"/>
            <a:r>
              <a:rPr lang="en-US" altLang="en-US" sz="2400" dirty="0" smtClean="0"/>
              <a:t>Fragmentation of ecosystems</a:t>
            </a:r>
          </a:p>
          <a:p>
            <a:pPr lvl="1"/>
            <a:r>
              <a:rPr lang="en-US" altLang="en-US" sz="2400" dirty="0" smtClean="0"/>
              <a:t>Restricted movement of nutrients and organisms</a:t>
            </a:r>
            <a:endParaRPr lang="en-US" altLang="en-US" sz="2400" dirty="0"/>
          </a:p>
          <a:p>
            <a:endParaRPr lang="en-US" dirty="0"/>
          </a:p>
        </p:txBody>
      </p:sp>
      <p:pic>
        <p:nvPicPr>
          <p:cNvPr id="3074" name="Picture 2" descr="http://www.mirrorpond.info/wp-content/uploads/2012/12/verticalslo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980463"/>
            <a:ext cx="3352800" cy="245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17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Dams and their Environment</a:t>
            </a:r>
            <a:endParaRPr lang="en-US" dirty="0"/>
          </a:p>
        </p:txBody>
      </p:sp>
      <p:sp>
        <p:nvSpPr>
          <p:cNvPr id="3" name="Content Placeholder 2"/>
          <p:cNvSpPr>
            <a:spLocks noGrp="1"/>
          </p:cNvSpPr>
          <p:nvPr>
            <p:ph idx="1"/>
          </p:nvPr>
        </p:nvSpPr>
        <p:spPr/>
        <p:txBody>
          <a:bodyPr>
            <a:normAutofit/>
          </a:bodyPr>
          <a:lstStyle/>
          <a:p>
            <a:r>
              <a:rPr lang="en-US" sz="2400" dirty="0" smtClean="0"/>
              <a:t>Despite the environmental concerns, dams are necessary to support the water demands of some populations</a:t>
            </a:r>
          </a:p>
          <a:p>
            <a:endParaRPr lang="en-US" sz="2400" dirty="0"/>
          </a:p>
          <a:p>
            <a:r>
              <a:rPr lang="en-US" sz="2400" dirty="0" smtClean="0"/>
              <a:t>Canals have been utilized to direct some water from reservoirs in an attempt to create water flow to surrounding areas but they do no recreate the natural interaction of streams on the surface</a:t>
            </a:r>
          </a:p>
          <a:p>
            <a:endParaRPr lang="en-US" sz="2400" dirty="0"/>
          </a:p>
          <a:p>
            <a:r>
              <a:rPr lang="en-US" sz="2400" dirty="0" smtClean="0"/>
              <a:t>Dam removal provides an option for restoring streams </a:t>
            </a:r>
            <a:endParaRPr lang="en-US" sz="2400" dirty="0"/>
          </a:p>
        </p:txBody>
      </p:sp>
    </p:spTree>
    <p:extLst>
      <p:ext uri="{BB962C8B-B14F-4D97-AF65-F5344CB8AC3E}">
        <p14:creationId xmlns:p14="http://schemas.microsoft.com/office/powerpoint/2010/main" val="1105027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Perspective</a:t>
            </a:r>
            <a:endParaRPr lang="en-US" dirty="0"/>
          </a:p>
        </p:txBody>
      </p:sp>
      <p:sp>
        <p:nvSpPr>
          <p:cNvPr id="3" name="Content Placeholder 2"/>
          <p:cNvSpPr>
            <a:spLocks noGrp="1"/>
          </p:cNvSpPr>
          <p:nvPr>
            <p:ph idx="1"/>
          </p:nvPr>
        </p:nvSpPr>
        <p:spPr/>
        <p:txBody>
          <a:bodyPr/>
          <a:lstStyle/>
          <a:p>
            <a:r>
              <a:rPr lang="en-US" sz="2400" dirty="0"/>
              <a:t>We currently use more than half of the world’s reliable runoff of surface water and could be using 70-90% by 2025</a:t>
            </a:r>
            <a:r>
              <a:rPr lang="en-US" sz="2400" dirty="0" smtClean="0"/>
              <a:t>.</a:t>
            </a:r>
          </a:p>
          <a:p>
            <a:endParaRPr lang="en-US" sz="2400" dirty="0"/>
          </a:p>
          <a:p>
            <a:r>
              <a:rPr lang="en-US" sz="2400" dirty="0"/>
              <a:t>About 70% of the water we withdraw from rivers, lakes, and aquifers is not returned to these sources</a:t>
            </a:r>
            <a:r>
              <a:rPr lang="en-US" sz="2400" dirty="0" smtClean="0"/>
              <a:t>.</a:t>
            </a:r>
          </a:p>
          <a:p>
            <a:endParaRPr lang="en-US" sz="2400" dirty="0"/>
          </a:p>
          <a:p>
            <a:r>
              <a:rPr lang="en-US" sz="2400" b="1" dirty="0"/>
              <a:t>Irrigation</a:t>
            </a:r>
            <a:r>
              <a:rPr lang="en-US" sz="2400" dirty="0"/>
              <a:t> is the biggest user of water (70%), followed by industries (20%) and cities and residences (10%).</a:t>
            </a:r>
          </a:p>
          <a:p>
            <a:endParaRPr lang="en-US" dirty="0"/>
          </a:p>
        </p:txBody>
      </p:sp>
    </p:spTree>
    <p:extLst>
      <p:ext uri="{BB962C8B-B14F-4D97-AF65-F5344CB8AC3E}">
        <p14:creationId xmlns:p14="http://schemas.microsoft.com/office/powerpoint/2010/main" val="41224408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 Removal</a:t>
            </a:r>
            <a:endParaRPr lang="en-US" dirty="0"/>
          </a:p>
        </p:txBody>
      </p:sp>
      <p:sp>
        <p:nvSpPr>
          <p:cNvPr id="3" name="Content Placeholder 2"/>
          <p:cNvSpPr>
            <a:spLocks noGrp="1"/>
          </p:cNvSpPr>
          <p:nvPr>
            <p:ph idx="1"/>
          </p:nvPr>
        </p:nvSpPr>
        <p:spPr/>
        <p:txBody>
          <a:bodyPr/>
          <a:lstStyle/>
          <a:p>
            <a:r>
              <a:rPr lang="en-US" sz="2400" dirty="0" smtClean="0"/>
              <a:t>Dam removal can sometimes be more expensive than the construction</a:t>
            </a:r>
          </a:p>
          <a:p>
            <a:endParaRPr lang="en-US" sz="2400" dirty="0"/>
          </a:p>
          <a:p>
            <a:r>
              <a:rPr lang="en-US" sz="2400" dirty="0" smtClean="0"/>
              <a:t>Trapped sediment in the reservoir must be carefully handled so it is not released all at once and stops water flow downstream</a:t>
            </a:r>
          </a:p>
          <a:p>
            <a:endParaRPr lang="en-US" sz="2400" dirty="0"/>
          </a:p>
          <a:p>
            <a:r>
              <a:rPr lang="en-US" sz="2400" dirty="0" smtClean="0"/>
              <a:t>Gradual release of reservoir water is the most effective way to restore water in the downstream environments safely and without too much erosion or disruption of wildlife</a:t>
            </a:r>
          </a:p>
          <a:p>
            <a:endParaRPr lang="en-US" dirty="0"/>
          </a:p>
          <a:p>
            <a:endParaRPr lang="en-US" dirty="0"/>
          </a:p>
        </p:txBody>
      </p:sp>
    </p:spTree>
    <p:extLst>
      <p:ext uri="{BB962C8B-B14F-4D97-AF65-F5344CB8AC3E}">
        <p14:creationId xmlns:p14="http://schemas.microsoft.com/office/powerpoint/2010/main" val="4109116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15" y="0"/>
            <a:ext cx="7620000" cy="1143000"/>
          </a:xfrm>
        </p:spPr>
        <p:txBody>
          <a:bodyPr/>
          <a:lstStyle/>
          <a:p>
            <a:r>
              <a:rPr lang="en-US" dirty="0" smtClean="0"/>
              <a:t>Channelization</a:t>
            </a:r>
            <a:endParaRPr lang="en-US" dirty="0"/>
          </a:p>
        </p:txBody>
      </p:sp>
      <p:sp>
        <p:nvSpPr>
          <p:cNvPr id="3" name="Content Placeholder 2"/>
          <p:cNvSpPr>
            <a:spLocks noGrp="1"/>
          </p:cNvSpPr>
          <p:nvPr>
            <p:ph idx="1"/>
          </p:nvPr>
        </p:nvSpPr>
        <p:spPr>
          <a:xfrm>
            <a:off x="228600" y="1111155"/>
            <a:ext cx="7620000" cy="4800600"/>
          </a:xfrm>
        </p:spPr>
        <p:txBody>
          <a:bodyPr/>
          <a:lstStyle/>
          <a:p>
            <a:r>
              <a:rPr lang="en-US" altLang="en-US" sz="2400" dirty="0"/>
              <a:t>Channelization of streams consists of straightening, deepening, widening, clearing, or lining existing stream channels.</a:t>
            </a:r>
          </a:p>
          <a:p>
            <a:pPr lvl="1"/>
            <a:r>
              <a:rPr lang="en-US" altLang="en-US" sz="2400" dirty="0"/>
              <a:t>Engineering technique that has been used to control floods, improve drainage, control erosion, and improve navigation</a:t>
            </a:r>
          </a:p>
          <a:p>
            <a:endParaRPr lang="en-US" dirty="0"/>
          </a:p>
        </p:txBody>
      </p:sp>
      <p:pic>
        <p:nvPicPr>
          <p:cNvPr id="1026" name="Picture 2" descr="http://www.in-fisherman.com/files/2014/06/Natural-Channelized-Rivers-In-Fisher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581400"/>
            <a:ext cx="6612340" cy="315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936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89038"/>
          </a:xfrm>
        </p:spPr>
        <p:txBody>
          <a:bodyPr/>
          <a:lstStyle/>
          <a:p>
            <a:r>
              <a:rPr lang="en-US" sz="4000" dirty="0" smtClean="0"/>
              <a:t>Channelization and the Environment</a:t>
            </a:r>
            <a:endParaRPr lang="en-US" sz="4000" dirty="0"/>
          </a:p>
        </p:txBody>
      </p:sp>
      <p:sp>
        <p:nvSpPr>
          <p:cNvPr id="3" name="Content Placeholder 2"/>
          <p:cNvSpPr>
            <a:spLocks noGrp="1"/>
          </p:cNvSpPr>
          <p:nvPr>
            <p:ph idx="1"/>
          </p:nvPr>
        </p:nvSpPr>
        <p:spPr>
          <a:xfrm>
            <a:off x="304800" y="1295400"/>
            <a:ext cx="4953000" cy="5105400"/>
          </a:xfrm>
        </p:spPr>
        <p:txBody>
          <a:bodyPr>
            <a:normAutofit lnSpcReduction="10000"/>
          </a:bodyPr>
          <a:lstStyle/>
          <a:p>
            <a:r>
              <a:rPr lang="en-US" sz="2400" dirty="0" smtClean="0"/>
              <a:t>Negative Impacts</a:t>
            </a:r>
          </a:p>
          <a:p>
            <a:pPr lvl="1">
              <a:lnSpc>
                <a:spcPct val="90000"/>
              </a:lnSpc>
            </a:pPr>
            <a:r>
              <a:rPr lang="en-US" altLang="en-US" sz="2400" dirty="0"/>
              <a:t>Degradation of the stream’s hydrologic qualities;</a:t>
            </a:r>
          </a:p>
          <a:p>
            <a:pPr lvl="2">
              <a:lnSpc>
                <a:spcPct val="90000"/>
              </a:lnSpc>
            </a:pPr>
            <a:r>
              <a:rPr lang="en-US" altLang="en-US" sz="2400" dirty="0"/>
              <a:t> nearly all riffle flow, resulting in loss of important fish habitats.</a:t>
            </a:r>
          </a:p>
          <a:p>
            <a:pPr lvl="1">
              <a:lnSpc>
                <a:spcPct val="90000"/>
              </a:lnSpc>
            </a:pPr>
            <a:r>
              <a:rPr lang="en-US" altLang="en-US" sz="2400" dirty="0"/>
              <a:t>Removal of vegetation along the watercourse, which removes wildlife habitats and shading of the water.</a:t>
            </a:r>
          </a:p>
          <a:p>
            <a:pPr lvl="1">
              <a:lnSpc>
                <a:spcPct val="90000"/>
              </a:lnSpc>
            </a:pPr>
            <a:r>
              <a:rPr lang="en-US" altLang="en-US" sz="2400" dirty="0"/>
              <a:t>Downstream flooding where the channelized flow ends.</a:t>
            </a:r>
          </a:p>
          <a:p>
            <a:pPr lvl="1">
              <a:lnSpc>
                <a:spcPct val="90000"/>
              </a:lnSpc>
            </a:pPr>
            <a:r>
              <a:rPr lang="en-US" altLang="en-US" sz="2400" dirty="0"/>
              <a:t>Damage or loss of wetlands.</a:t>
            </a:r>
          </a:p>
          <a:p>
            <a:pPr lvl="1">
              <a:lnSpc>
                <a:spcPct val="90000"/>
              </a:lnSpc>
            </a:pPr>
            <a:r>
              <a:rPr lang="en-US" altLang="en-US" sz="2400" dirty="0"/>
              <a:t>Aesthetic degradation.</a:t>
            </a:r>
          </a:p>
          <a:p>
            <a:pPr lvl="1"/>
            <a:endParaRPr lang="en-US" dirty="0"/>
          </a:p>
        </p:txBody>
      </p:sp>
      <p:pic>
        <p:nvPicPr>
          <p:cNvPr id="4098" name="Picture 2" descr="http://casde.unl.edu/activities/salt-creek/introduction/images/channelized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389205"/>
            <a:ext cx="28575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918579" y="3810000"/>
            <a:ext cx="2133600" cy="2844800"/>
          </a:xfrm>
          <a:prstGeom prst="rect">
            <a:avLst/>
          </a:prstGeom>
        </p:spPr>
      </p:pic>
    </p:spTree>
    <p:extLst>
      <p:ext uri="{BB962C8B-B14F-4D97-AF65-F5344CB8AC3E}">
        <p14:creationId xmlns:p14="http://schemas.microsoft.com/office/powerpoint/2010/main" val="1778820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197"/>
            <a:ext cx="7620000" cy="1143000"/>
          </a:xfrm>
        </p:spPr>
        <p:txBody>
          <a:bodyPr/>
          <a:lstStyle/>
          <a:p>
            <a:r>
              <a:rPr lang="en-US" dirty="0" smtClean="0"/>
              <a:t>Flooding</a:t>
            </a:r>
            <a:endParaRPr lang="en-US" dirty="0"/>
          </a:p>
        </p:txBody>
      </p:sp>
      <p:sp>
        <p:nvSpPr>
          <p:cNvPr id="3" name="Content Placeholder 2"/>
          <p:cNvSpPr>
            <a:spLocks noGrp="1"/>
          </p:cNvSpPr>
          <p:nvPr>
            <p:ph idx="1"/>
          </p:nvPr>
        </p:nvSpPr>
        <p:spPr>
          <a:xfrm>
            <a:off x="304800" y="1295400"/>
            <a:ext cx="7772400" cy="5105400"/>
          </a:xfrm>
        </p:spPr>
        <p:txBody>
          <a:bodyPr/>
          <a:lstStyle/>
          <a:p>
            <a:r>
              <a:rPr lang="en-US" sz="2400" dirty="0" smtClean="0"/>
              <a:t>Flooding along streams and rivers can be as natural and as beneficial as wildfires in a forest</a:t>
            </a:r>
          </a:p>
          <a:p>
            <a:endParaRPr lang="en-US" sz="2400" dirty="0"/>
          </a:p>
          <a:p>
            <a:r>
              <a:rPr lang="en-US" sz="2400" dirty="0" smtClean="0"/>
              <a:t>Areas covered by water during a flood (floodplain) receive beneficial  nutrients from river sediments</a:t>
            </a:r>
          </a:p>
          <a:p>
            <a:endParaRPr lang="en-US" sz="2400" dirty="0"/>
          </a:p>
          <a:p>
            <a:r>
              <a:rPr lang="en-US" sz="2400" dirty="0" smtClean="0"/>
              <a:t>Flooding is only an issue when human lives and man-made structures are damage</a:t>
            </a:r>
          </a:p>
          <a:p>
            <a:endParaRPr lang="en-US" sz="2400" dirty="0" smtClean="0"/>
          </a:p>
          <a:p>
            <a:r>
              <a:rPr lang="en-US" sz="2400" dirty="0" smtClean="0"/>
              <a:t>Urbanization has increased run-off and chances of flooding in urban areas</a:t>
            </a:r>
            <a:endParaRPr lang="en-US" sz="2400" dirty="0"/>
          </a:p>
          <a:p>
            <a:pPr marL="114300" indent="0">
              <a:buNone/>
            </a:pPr>
            <a:endParaRPr lang="en-US" dirty="0"/>
          </a:p>
        </p:txBody>
      </p:sp>
    </p:spTree>
    <p:extLst>
      <p:ext uri="{BB962C8B-B14F-4D97-AF65-F5344CB8AC3E}">
        <p14:creationId xmlns:p14="http://schemas.microsoft.com/office/powerpoint/2010/main" val="3943921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p:spPr>
        <p:txBody>
          <a:bodyPr/>
          <a:lstStyle/>
          <a:p>
            <a:r>
              <a:rPr lang="en-US" dirty="0" smtClean="0"/>
              <a:t>Is it safe to drink?</a:t>
            </a:r>
            <a:endParaRPr lang="en-US" dirty="0"/>
          </a:p>
        </p:txBody>
      </p:sp>
      <p:sp>
        <p:nvSpPr>
          <p:cNvPr id="3" name="Content Placeholder 2"/>
          <p:cNvSpPr>
            <a:spLocks noGrp="1"/>
          </p:cNvSpPr>
          <p:nvPr>
            <p:ph idx="1"/>
          </p:nvPr>
        </p:nvSpPr>
        <p:spPr>
          <a:xfrm>
            <a:off x="381000" y="1371600"/>
            <a:ext cx="7620000" cy="4800600"/>
          </a:xfrm>
        </p:spPr>
        <p:txBody>
          <a:bodyPr/>
          <a:lstStyle/>
          <a:p>
            <a:r>
              <a:rPr lang="en-US" sz="2400" dirty="0"/>
              <a:t>Safe in </a:t>
            </a:r>
            <a:r>
              <a:rPr lang="en-US" sz="2400" dirty="0" smtClean="0"/>
              <a:t>the U.S. and developed </a:t>
            </a:r>
            <a:r>
              <a:rPr lang="en-US" sz="2400" dirty="0"/>
              <a:t>countries</a:t>
            </a:r>
          </a:p>
          <a:p>
            <a:pPr lvl="1"/>
            <a:r>
              <a:rPr lang="en-US" sz="2400" dirty="0"/>
              <a:t>Some discomfort may result if not used to local water </a:t>
            </a:r>
            <a:r>
              <a:rPr lang="en-US" sz="2400" dirty="0" smtClean="0"/>
              <a:t>bacteria</a:t>
            </a:r>
          </a:p>
          <a:p>
            <a:pPr lvl="1"/>
            <a:endParaRPr lang="en-US" sz="2400" dirty="0"/>
          </a:p>
          <a:p>
            <a:r>
              <a:rPr lang="en-US" sz="2400" dirty="0"/>
              <a:t>Fresh potable water is a major </a:t>
            </a:r>
            <a:endParaRPr lang="en-US" sz="2400" dirty="0" smtClean="0"/>
          </a:p>
          <a:p>
            <a:pPr marL="114300" indent="0">
              <a:buNone/>
            </a:pPr>
            <a:r>
              <a:rPr lang="en-US" sz="2400" dirty="0" smtClean="0"/>
              <a:t>issue </a:t>
            </a:r>
            <a:r>
              <a:rPr lang="en-US" sz="2400" dirty="0"/>
              <a:t>in developing </a:t>
            </a:r>
            <a:r>
              <a:rPr lang="en-US" sz="2400" dirty="0" smtClean="0"/>
              <a:t>countries</a:t>
            </a:r>
          </a:p>
          <a:p>
            <a:pPr marL="114300" indent="0">
              <a:buNone/>
            </a:pPr>
            <a:r>
              <a:rPr lang="en-US" sz="2400" dirty="0" smtClean="0"/>
              <a:t>- even </a:t>
            </a:r>
            <a:r>
              <a:rPr lang="en-US" sz="2400" dirty="0"/>
              <a:t>in cities</a:t>
            </a:r>
          </a:p>
          <a:p>
            <a:pPr lvl="1"/>
            <a:r>
              <a:rPr lang="en-US" sz="2400" dirty="0"/>
              <a:t>India</a:t>
            </a:r>
          </a:p>
          <a:p>
            <a:pPr lvl="1"/>
            <a:r>
              <a:rPr lang="en-US" sz="2400" dirty="0"/>
              <a:t>Nigeria</a:t>
            </a:r>
          </a:p>
          <a:p>
            <a:pPr lvl="1"/>
            <a:r>
              <a:rPr lang="en-US" sz="2400" dirty="0" smtClean="0"/>
              <a:t>Sudan, etc.</a:t>
            </a:r>
            <a:endParaRPr lang="en-US" sz="2400" dirty="0"/>
          </a:p>
          <a:p>
            <a:endParaRPr lang="en-US" dirty="0"/>
          </a:p>
        </p:txBody>
      </p:sp>
      <p:pic>
        <p:nvPicPr>
          <p:cNvPr id="2050" name="Picture 2" descr="http://www.hillandknowlton.co.uk/media/2955/0bfe5ddc-2c3e-4d0a-bd67-548cbf3707e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8660" y="3657600"/>
            <a:ext cx="3962354" cy="264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530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ivemint.com/r/LiveMint/Period1/2012/11/30/Photos/g-Part-4-drinking-water-(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7352"/>
            <a:ext cx="8039595" cy="6783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59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t7e_fig_2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4" y="970982"/>
            <a:ext cx="6999286" cy="55068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811" y="152400"/>
            <a:ext cx="7620000" cy="1143000"/>
          </a:xfrm>
        </p:spPr>
        <p:txBody>
          <a:bodyPr/>
          <a:lstStyle/>
          <a:p>
            <a:r>
              <a:rPr lang="en-US" dirty="0" smtClean="0"/>
              <a:t>Hydrologic Cycle</a:t>
            </a:r>
            <a:endParaRPr lang="en-US" dirty="0"/>
          </a:p>
        </p:txBody>
      </p:sp>
    </p:spTree>
    <p:extLst>
      <p:ext uri="{BB962C8B-B14F-4D97-AF65-F5344CB8AC3E}">
        <p14:creationId xmlns:p14="http://schemas.microsoft.com/office/powerpoint/2010/main" val="4054123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Hydrologic Cycle</a:t>
            </a:r>
            <a:endParaRPr lang="en-US" dirty="0"/>
          </a:p>
        </p:txBody>
      </p:sp>
      <p:sp>
        <p:nvSpPr>
          <p:cNvPr id="3" name="Content Placeholder 2"/>
          <p:cNvSpPr>
            <a:spLocks noGrp="1"/>
          </p:cNvSpPr>
          <p:nvPr>
            <p:ph idx="1"/>
          </p:nvPr>
        </p:nvSpPr>
        <p:spPr/>
        <p:txBody>
          <a:bodyPr/>
          <a:lstStyle/>
          <a:p>
            <a:r>
              <a:rPr lang="en-US" sz="2400" dirty="0" smtClean="0"/>
              <a:t>The hydrologic cycle is a continuous cycle that balances evaporation and precipitation</a:t>
            </a:r>
          </a:p>
          <a:p>
            <a:endParaRPr lang="en-US" sz="2400" dirty="0" smtClean="0"/>
          </a:p>
          <a:p>
            <a:r>
              <a:rPr lang="en-US" sz="2400" dirty="0" smtClean="0"/>
              <a:t>Some </a:t>
            </a:r>
            <a:r>
              <a:rPr lang="en-US" sz="2400" dirty="0"/>
              <a:t>precipitation infiltrates the ground and is stored in soil and rock (groundwater).</a:t>
            </a:r>
          </a:p>
          <a:p>
            <a:pPr lvl="1"/>
            <a:r>
              <a:rPr lang="en-US" sz="2400" dirty="0"/>
              <a:t>The land from which the surface water drains into a body of water is called its </a:t>
            </a:r>
            <a:r>
              <a:rPr lang="en-US" sz="2400" b="1" i="1" u="sng" dirty="0"/>
              <a:t>watershed</a:t>
            </a:r>
            <a:r>
              <a:rPr lang="en-US" sz="2400" dirty="0"/>
              <a:t> or </a:t>
            </a:r>
            <a:r>
              <a:rPr lang="en-US" sz="2400" b="1" i="1" u="sng" dirty="0"/>
              <a:t>drainage </a:t>
            </a:r>
            <a:r>
              <a:rPr lang="en-US" sz="2400" b="1" i="1" u="sng" dirty="0" smtClean="0"/>
              <a:t>basin</a:t>
            </a:r>
          </a:p>
          <a:p>
            <a:pPr lvl="1"/>
            <a:endParaRPr lang="en-US" sz="2400" dirty="0"/>
          </a:p>
          <a:p>
            <a:r>
              <a:rPr lang="en-US" sz="2400" dirty="0"/>
              <a:t>Water that does not sink into the ground or evaporate into the air runs off (surface runoff) into bodies of water.</a:t>
            </a:r>
          </a:p>
          <a:p>
            <a:endParaRPr lang="en-US" dirty="0"/>
          </a:p>
        </p:txBody>
      </p:sp>
    </p:spTree>
    <p:extLst>
      <p:ext uri="{BB962C8B-B14F-4D97-AF65-F5344CB8AC3E}">
        <p14:creationId xmlns:p14="http://schemas.microsoft.com/office/powerpoint/2010/main" val="1511277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and Streams</a:t>
            </a:r>
            <a:endParaRPr lang="en-US" dirty="0"/>
          </a:p>
        </p:txBody>
      </p:sp>
      <p:sp>
        <p:nvSpPr>
          <p:cNvPr id="3" name="Content Placeholder 2"/>
          <p:cNvSpPr>
            <a:spLocks noGrp="1"/>
          </p:cNvSpPr>
          <p:nvPr>
            <p:ph idx="1"/>
          </p:nvPr>
        </p:nvSpPr>
        <p:spPr>
          <a:xfrm>
            <a:off x="228600" y="1295400"/>
            <a:ext cx="4800600" cy="5334000"/>
          </a:xfrm>
        </p:spPr>
        <p:txBody>
          <a:bodyPr/>
          <a:lstStyle/>
          <a:p>
            <a:pPr lvl="1">
              <a:defRPr/>
            </a:pPr>
            <a:endParaRPr lang="en-US" sz="2400" dirty="0">
              <a:latin typeface="Times New Roman" pitchFamily="18" charset="0"/>
              <a:cs typeface="Times New Roman" pitchFamily="18" charset="0"/>
            </a:endParaRPr>
          </a:p>
          <a:p>
            <a:pPr>
              <a:lnSpc>
                <a:spcPct val="90000"/>
              </a:lnSpc>
            </a:pPr>
            <a:r>
              <a:rPr lang="en-US" altLang="en-US" sz="2400" dirty="0"/>
              <a:t>Groundwater refers to the water below the water </a:t>
            </a:r>
            <a:r>
              <a:rPr lang="en-US" altLang="en-US" sz="2400" dirty="0" smtClean="0"/>
              <a:t>table</a:t>
            </a:r>
          </a:p>
          <a:p>
            <a:pPr>
              <a:lnSpc>
                <a:spcPct val="90000"/>
              </a:lnSpc>
            </a:pPr>
            <a:endParaRPr lang="en-US" altLang="en-US" sz="2400" dirty="0"/>
          </a:p>
          <a:p>
            <a:pPr lvl="1">
              <a:lnSpc>
                <a:spcPct val="90000"/>
              </a:lnSpc>
            </a:pPr>
            <a:r>
              <a:rPr lang="en-US" altLang="en-US" sz="2400" dirty="0" smtClean="0"/>
              <a:t>Where soil or rock is saturated is called the zone of Saturation</a:t>
            </a:r>
            <a:endParaRPr lang="en-US" altLang="en-US" sz="2400" dirty="0"/>
          </a:p>
          <a:p>
            <a:pPr lvl="1">
              <a:lnSpc>
                <a:spcPct val="90000"/>
              </a:lnSpc>
            </a:pPr>
            <a:r>
              <a:rPr lang="en-US" altLang="en-US" sz="2400" dirty="0" smtClean="0"/>
              <a:t>The area of permeable soil or rock above the water table is called the zone of aeration</a:t>
            </a:r>
          </a:p>
          <a:p>
            <a:pPr lvl="1">
              <a:lnSpc>
                <a:spcPct val="90000"/>
              </a:lnSpc>
            </a:pPr>
            <a:r>
              <a:rPr lang="en-US" altLang="en-US" sz="2400" dirty="0"/>
              <a:t>Locations where surface waters infiltrate into the ground are recharge zones</a:t>
            </a:r>
          </a:p>
          <a:p>
            <a:pPr lvl="1">
              <a:lnSpc>
                <a:spcPct val="90000"/>
              </a:lnSpc>
            </a:pPr>
            <a:endParaRPr lang="en-US" altLang="en-US" sz="2400" dirty="0"/>
          </a:p>
          <a:p>
            <a:endParaRPr lang="en-US" dirty="0"/>
          </a:p>
        </p:txBody>
      </p:sp>
      <p:pic>
        <p:nvPicPr>
          <p:cNvPr id="4" name="Picture 2" descr="http://ga.water.usgs.gov/edu/graphics/wcinfiltrationsoilzo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62200"/>
            <a:ext cx="4032250"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0955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TotalTime>
  <Words>1853</Words>
  <Application>Microsoft Office PowerPoint</Application>
  <PresentationFormat>On-screen Show (4:3)</PresentationFormat>
  <Paragraphs>259</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Cambria</vt:lpstr>
      <vt:lpstr>Times New Roman</vt:lpstr>
      <vt:lpstr>Verdana</vt:lpstr>
      <vt:lpstr>Adjacency</vt:lpstr>
      <vt:lpstr>Water Supply, Use and Management</vt:lpstr>
      <vt:lpstr>Water</vt:lpstr>
      <vt:lpstr>Global Perspective</vt:lpstr>
      <vt:lpstr>Global Perspective</vt:lpstr>
      <vt:lpstr>Is it safe to drink?</vt:lpstr>
      <vt:lpstr>PowerPoint Presentation</vt:lpstr>
      <vt:lpstr>Hydrologic Cycle</vt:lpstr>
      <vt:lpstr>Hydrologic Cycle</vt:lpstr>
      <vt:lpstr>Groundwater and Streams</vt:lpstr>
      <vt:lpstr>Groundwater and Streams</vt:lpstr>
      <vt:lpstr>Groundwater and Streams</vt:lpstr>
      <vt:lpstr>Groundwater and Streams</vt:lpstr>
      <vt:lpstr>Groundwater and Streams</vt:lpstr>
      <vt:lpstr>Groundwater and Stream Interactions</vt:lpstr>
      <vt:lpstr>Water Supply and Use</vt:lpstr>
      <vt:lpstr>Water Supply and Use</vt:lpstr>
      <vt:lpstr>Water Supply and Use</vt:lpstr>
      <vt:lpstr>Water Supply and Use</vt:lpstr>
      <vt:lpstr>Water Supply and Use</vt:lpstr>
      <vt:lpstr>Alternative Water Sources</vt:lpstr>
      <vt:lpstr>Water Use</vt:lpstr>
      <vt:lpstr>Water Use</vt:lpstr>
      <vt:lpstr>Aral Sea Water Issues</vt:lpstr>
      <vt:lpstr>Transport of Water</vt:lpstr>
      <vt:lpstr>Water Use Trends</vt:lpstr>
      <vt:lpstr>Water Conservation</vt:lpstr>
      <vt:lpstr>Water Conservation</vt:lpstr>
      <vt:lpstr>Perception and Water Use</vt:lpstr>
      <vt:lpstr>Sustainability and Water Management</vt:lpstr>
      <vt:lpstr>Water Management</vt:lpstr>
      <vt:lpstr>Water Management</vt:lpstr>
      <vt:lpstr>Master Plan for Water Management</vt:lpstr>
      <vt:lpstr>Wetlands</vt:lpstr>
      <vt:lpstr>Natural Service Functions of Wetlands</vt:lpstr>
      <vt:lpstr>Wetland Concerns</vt:lpstr>
      <vt:lpstr>Wetland Restoration</vt:lpstr>
      <vt:lpstr>Dams and their Environment</vt:lpstr>
      <vt:lpstr>Dams and their Environment</vt:lpstr>
      <vt:lpstr>Dams and their Environment</vt:lpstr>
      <vt:lpstr>Dam Removal</vt:lpstr>
      <vt:lpstr>Channelization</vt:lpstr>
      <vt:lpstr>Channelization and the Environment</vt:lpstr>
      <vt:lpstr>Flooding</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Supply, Use and Management</dc:title>
  <dc:creator>Leslie Lambert</dc:creator>
  <cp:lastModifiedBy>Leslie Lambert</cp:lastModifiedBy>
  <cp:revision>38</cp:revision>
  <dcterms:created xsi:type="dcterms:W3CDTF">2015-10-27T13:54:45Z</dcterms:created>
  <dcterms:modified xsi:type="dcterms:W3CDTF">2018-04-12T12:19:42Z</dcterms:modified>
</cp:coreProperties>
</file>