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D24-91D4-4195-9FA3-AB8F7F3BA4C9}" type="datetimeFigureOut">
              <a:rPr lang="en-US" smtClean="0">
                <a:solidFill>
                  <a:srgbClr val="DFDCB7"/>
                </a:solidFill>
              </a:rPr>
              <a:pPr/>
              <a:t>3/18/2016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A5FA-2B27-4063-A3D5-0EE78C95F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D24-91D4-4195-9FA3-AB8F7F3BA4C9}" type="datetimeFigureOut">
              <a:rPr lang="en-US" smtClean="0">
                <a:solidFill>
                  <a:srgbClr val="DFDCB7"/>
                </a:solidFill>
              </a:rPr>
              <a:pPr/>
              <a:t>3/18/2016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A5FA-2B27-4063-A3D5-0EE78C95F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D24-91D4-4195-9FA3-AB8F7F3BA4C9}" type="datetimeFigureOut">
              <a:rPr lang="en-US" smtClean="0">
                <a:solidFill>
                  <a:srgbClr val="DFDCB7"/>
                </a:solidFill>
              </a:rPr>
              <a:pPr/>
              <a:t>3/18/2016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A5FA-2B27-4063-A3D5-0EE78C95F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7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D24-91D4-4195-9FA3-AB8F7F3BA4C9}" type="datetimeFigureOut">
              <a:rPr lang="en-US" smtClean="0">
                <a:solidFill>
                  <a:srgbClr val="DFDCB7"/>
                </a:solidFill>
              </a:rPr>
              <a:pPr/>
              <a:t>3/18/2016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A5FA-2B27-4063-A3D5-0EE78C95F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D24-91D4-4195-9FA3-AB8F7F3BA4C9}" type="datetimeFigureOut">
              <a:rPr lang="en-US" smtClean="0">
                <a:solidFill>
                  <a:srgbClr val="DFDCB7"/>
                </a:solidFill>
              </a:rPr>
              <a:pPr/>
              <a:t>3/18/2016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A5FA-2B27-4063-A3D5-0EE78C95F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7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D24-91D4-4195-9FA3-AB8F7F3BA4C9}" type="datetimeFigureOut">
              <a:rPr lang="en-US" smtClean="0">
                <a:solidFill>
                  <a:srgbClr val="DFDCB7"/>
                </a:solidFill>
              </a:rPr>
              <a:pPr/>
              <a:t>3/18/2016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A5FA-2B27-4063-A3D5-0EE78C95F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1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D24-91D4-4195-9FA3-AB8F7F3BA4C9}" type="datetimeFigureOut">
              <a:rPr lang="en-US" smtClean="0">
                <a:solidFill>
                  <a:srgbClr val="DFDCB7"/>
                </a:solidFill>
              </a:rPr>
              <a:pPr/>
              <a:t>3/18/2016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A5FA-2B27-4063-A3D5-0EE78C95F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2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D24-91D4-4195-9FA3-AB8F7F3BA4C9}" type="datetimeFigureOut">
              <a:rPr lang="en-US" smtClean="0">
                <a:solidFill>
                  <a:srgbClr val="DFDCB7"/>
                </a:solidFill>
              </a:rPr>
              <a:pPr/>
              <a:t>3/18/2016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A5FA-2B27-4063-A3D5-0EE78C95F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0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D24-91D4-4195-9FA3-AB8F7F3BA4C9}" type="datetimeFigureOut">
              <a:rPr lang="en-US" smtClean="0">
                <a:solidFill>
                  <a:srgbClr val="DFDCB7"/>
                </a:solidFill>
              </a:rPr>
              <a:pPr/>
              <a:t>3/18/2016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A5FA-2B27-4063-A3D5-0EE78C95F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D24-91D4-4195-9FA3-AB8F7F3BA4C9}" type="datetimeFigureOut">
              <a:rPr lang="en-US" smtClean="0">
                <a:solidFill>
                  <a:srgbClr val="DFDCB7"/>
                </a:solidFill>
              </a:rPr>
              <a:pPr/>
              <a:t>3/18/2016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A5FA-2B27-4063-A3D5-0EE78C95F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8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D24-91D4-4195-9FA3-AB8F7F3BA4C9}" type="datetimeFigureOut">
              <a:rPr lang="en-US" smtClean="0">
                <a:solidFill>
                  <a:srgbClr val="DFDCB7"/>
                </a:solidFill>
              </a:rPr>
              <a:pPr/>
              <a:t>3/18/2016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31A5FA-2B27-4063-A3D5-0EE78C95F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2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231A5FA-2B27-4063-A3D5-0EE78C95F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3840D24-91D4-4195-9FA3-AB8F7F3BA4C9}" type="datetimeFigureOut">
              <a:rPr lang="en-US" smtClean="0">
                <a:solidFill>
                  <a:srgbClr val="DFDCB7"/>
                </a:solidFill>
              </a:rPr>
              <a:pPr/>
              <a:t>3/18/2016</a:t>
            </a:fld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Pollution and Treatment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5: AP Environmental Science (Chapter 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Eutrophication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396"/>
            <a:ext cx="45720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a typeface="ＭＳ Ｐゴシック" pitchFamily="-110" charset="-128"/>
              </a:rPr>
              <a:t>The process by which a body of water develops a high concentration of nutrients.</a:t>
            </a:r>
          </a:p>
          <a:p>
            <a:pPr lvl="1"/>
            <a:r>
              <a:rPr lang="en-US" sz="2400" dirty="0" smtClean="0">
                <a:ea typeface="ＭＳ Ｐゴシック" pitchFamily="-110" charset="-128"/>
              </a:rPr>
              <a:t>Causes </a:t>
            </a:r>
            <a:r>
              <a:rPr lang="en-US" sz="2400" dirty="0">
                <a:ea typeface="ＭＳ Ｐゴシック" pitchFamily="-110" charset="-128"/>
              </a:rPr>
              <a:t>a large growth in aquatic plants and photosynthetic bacteria and algae.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The bacteria and algae then die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As they decompose BOD increases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Oxygen content </a:t>
            </a:r>
            <a:r>
              <a:rPr lang="en-US" sz="2400" dirty="0" smtClean="0">
                <a:ea typeface="ＭＳ Ｐゴシック" pitchFamily="-110" charset="-128"/>
              </a:rPr>
              <a:t>becomes </a:t>
            </a:r>
            <a:r>
              <a:rPr lang="en-US" sz="2400" dirty="0">
                <a:ea typeface="ＭＳ Ｐゴシック" pitchFamily="-110" charset="-128"/>
              </a:rPr>
              <a:t>low and all other organisms die</a:t>
            </a:r>
          </a:p>
          <a:p>
            <a:endParaRPr lang="en-US" dirty="0"/>
          </a:p>
        </p:txBody>
      </p:sp>
      <p:pic>
        <p:nvPicPr>
          <p:cNvPr id="4" name="Picture 3" descr="bot7e_fig_22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579558" cy="419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456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Eutrophication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Cultural eutrophication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Human processes that add nutrients to </a:t>
            </a:r>
            <a:r>
              <a:rPr lang="en-US" sz="2400" dirty="0" smtClean="0">
                <a:ea typeface="ＭＳ Ｐゴシック" pitchFamily="-110" charset="-128"/>
              </a:rPr>
              <a:t>water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-110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Solution </a:t>
            </a:r>
            <a:r>
              <a:rPr lang="en-US" sz="2400" dirty="0" smtClean="0">
                <a:ea typeface="ＭＳ Ｐゴシック" pitchFamily="-110" charset="-128"/>
              </a:rPr>
              <a:t>is to ensure </a:t>
            </a:r>
            <a:r>
              <a:rPr lang="en-US" sz="2400" dirty="0">
                <a:ea typeface="ＭＳ Ｐゴシック" pitchFamily="-110" charset="-128"/>
              </a:rPr>
              <a:t>that high concentrations of nutrients do not enter water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Accomplished by 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use of phosphate-free detergents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controlling nitrogen runoff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disposing or reusing treated wastewater 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advanced water treatment 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06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</a:rPr>
              <a:t>Oil discharged into surface water has caused major pollution problems.</a:t>
            </a:r>
          </a:p>
          <a:p>
            <a:r>
              <a:rPr lang="en-US" dirty="0">
                <a:ea typeface="ＭＳ Ｐゴシック" pitchFamily="-110" charset="-128"/>
              </a:rPr>
              <a:t>Large spills make headlines, but normal shipping activities probably release more oil over a period of years than is released by a single spill.</a:t>
            </a:r>
          </a:p>
          <a:p>
            <a:endParaRPr lang="en-US" dirty="0"/>
          </a:p>
        </p:txBody>
      </p:sp>
      <p:pic>
        <p:nvPicPr>
          <p:cNvPr id="2050" name="Picture 2" descr="http://static.guim.co.uk/sys-images/Environment/Pix/columnists/2010/5/7/1273230177115/oil-spill-from-the-Deepwa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048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iosynthetic.com/wp-content/uploads/2012/09/Delicate-patterns-in-the-004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olywellnuclearfusion.com/CarbonWillKillUs/CWillKillUsPics/OilSoakBi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800600"/>
            <a:ext cx="2528833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66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By volume and weight is the greatest water pollutant</a:t>
            </a:r>
          </a:p>
          <a:p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Two fold problem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Results from erosion, which depletes a land resource (soil) at its site of origin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Reduces the quality of water resource it </a:t>
            </a:r>
            <a:r>
              <a:rPr lang="en-US" sz="2400" dirty="0" smtClean="0">
                <a:ea typeface="ＭＳ Ｐゴシック" pitchFamily="-110" charset="-128"/>
              </a:rPr>
              <a:t>enters</a:t>
            </a:r>
          </a:p>
          <a:p>
            <a:pPr marL="411480" lvl="1" indent="0">
              <a:lnSpc>
                <a:spcPct val="90000"/>
              </a:lnSpc>
              <a:buNone/>
            </a:pPr>
            <a:endParaRPr lang="en-US" sz="2400" dirty="0">
              <a:ea typeface="ＭＳ Ｐゴシック" pitchFamily="-110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Land use changes result in erosion and sedimentation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Forested areas more stable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Agricultural practices can lead to large soil erosion loss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Large quantities of sedimentation during construction phase of urbanization – notice straw booms at 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03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Mine Drainage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9700"/>
            <a:ext cx="7620000" cy="4800600"/>
          </a:xfrm>
        </p:spPr>
        <p:txBody>
          <a:bodyPr/>
          <a:lstStyle/>
          <a:p>
            <a:r>
              <a:rPr lang="en-US" sz="2400" dirty="0">
                <a:ea typeface="ＭＳ Ｐゴシック" pitchFamily="-110" charset="-128"/>
              </a:rPr>
              <a:t>Refers to water </a:t>
            </a:r>
            <a:r>
              <a:rPr lang="en-US" sz="2400" dirty="0" smtClean="0">
                <a:ea typeface="ＭＳ Ｐゴシック" pitchFamily="-110" charset="-128"/>
              </a:rPr>
              <a:t>with </a:t>
            </a:r>
            <a:r>
              <a:rPr lang="en-US" sz="2400" dirty="0">
                <a:ea typeface="ＭＳ Ｐゴシック" pitchFamily="-110" charset="-128"/>
              </a:rPr>
              <a:t>a high concentration of sulfuric acid that drains from mines.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Coal mines often associated </a:t>
            </a:r>
            <a:r>
              <a:rPr lang="en-US" sz="2400" dirty="0" smtClean="0">
                <a:ea typeface="ＭＳ Ｐゴシック" pitchFamily="-110" charset="-128"/>
              </a:rPr>
              <a:t>with </a:t>
            </a:r>
            <a:r>
              <a:rPr lang="en-US" sz="2400" dirty="0">
                <a:ea typeface="ＭＳ Ｐゴシック" pitchFamily="-110" charset="-128"/>
              </a:rPr>
              <a:t>pyrite (iron sulfide)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When it come into contact </a:t>
            </a:r>
            <a:r>
              <a:rPr lang="en-US" sz="2400" dirty="0" smtClean="0">
                <a:ea typeface="ＭＳ Ｐゴシック" pitchFamily="-110" charset="-128"/>
              </a:rPr>
              <a:t>with </a:t>
            </a:r>
            <a:r>
              <a:rPr lang="en-US" sz="2400" dirty="0">
                <a:ea typeface="ＭＳ Ｐゴシック" pitchFamily="-110" charset="-128"/>
              </a:rPr>
              <a:t>oxygen and water it </a:t>
            </a:r>
            <a:r>
              <a:rPr lang="en-US" sz="2400" dirty="0" smtClean="0">
                <a:ea typeface="ＭＳ Ｐゴシック" pitchFamily="-110" charset="-128"/>
              </a:rPr>
              <a:t>weathers through oxidation</a:t>
            </a:r>
            <a:endParaRPr lang="en-US" sz="2400" dirty="0">
              <a:ea typeface="ＭＳ Ｐゴシック" pitchFamily="-110" charset="-128"/>
            </a:endParaRPr>
          </a:p>
          <a:p>
            <a:pPr lvl="1"/>
            <a:r>
              <a:rPr lang="en-US" sz="2400" dirty="0">
                <a:ea typeface="ＭＳ Ｐゴシック" pitchFamily="-110" charset="-128"/>
              </a:rPr>
              <a:t>A product of </a:t>
            </a:r>
            <a:r>
              <a:rPr lang="en-US" sz="2400" dirty="0" smtClean="0">
                <a:ea typeface="ＭＳ Ｐゴシック" pitchFamily="-110" charset="-128"/>
              </a:rPr>
              <a:t>weathering </a:t>
            </a:r>
            <a:r>
              <a:rPr lang="en-US" sz="2400" dirty="0">
                <a:ea typeface="ＭＳ Ｐゴシック" pitchFamily="-110" charset="-128"/>
              </a:rPr>
              <a:t>is sulfuric acid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Water runs through the mine tailings</a:t>
            </a:r>
          </a:p>
          <a:p>
            <a:endParaRPr lang="en-US" dirty="0"/>
          </a:p>
        </p:txBody>
      </p:sp>
      <p:pic>
        <p:nvPicPr>
          <p:cNvPr id="3074" name="Picture 2" descr="https://upload.wikimedia.org/wikipedia/commons/b/b0/Rio_tinto_river_CarolStoker_NASA_Ames_Research_Ce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985260"/>
            <a:ext cx="3352800" cy="25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49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-110" charset="-128"/>
              </a:rPr>
              <a:t>Two approaches to dealing with surface water pollution are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1. To reduce the sources 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2. To treat the water to remove pollutants or convert them to forms that can be disposed of safely.</a:t>
            </a:r>
          </a:p>
          <a:p>
            <a:endParaRPr lang="en-US" dirty="0"/>
          </a:p>
        </p:txBody>
      </p:sp>
      <p:pic>
        <p:nvPicPr>
          <p:cNvPr id="4" name="Picture 3" descr="bot7e_fig_22_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7" y="3803877"/>
            <a:ext cx="3734594" cy="262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04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1143000"/>
          </a:xfrm>
        </p:spPr>
        <p:txBody>
          <a:bodyPr/>
          <a:lstStyle/>
          <a:p>
            <a:r>
              <a:rPr lang="en-US" dirty="0" smtClean="0"/>
              <a:t>Groundwater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00100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ＭＳ Ｐゴシック" pitchFamily="-110" charset="-128"/>
              </a:rPr>
              <a:t>Pollution </a:t>
            </a:r>
            <a:r>
              <a:rPr lang="en-US" sz="2400" dirty="0">
                <a:ea typeface="ＭＳ Ｐゴシック" pitchFamily="-110" charset="-128"/>
              </a:rPr>
              <a:t>leaking from buried gasoline tanks from service stations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Wide spread problem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Many thousands of old tanks removed and surrounding groundwater and soil treated</a:t>
            </a:r>
          </a:p>
          <a:p>
            <a:pPr lvl="2"/>
            <a:r>
              <a:rPr lang="en-US" sz="2400" dirty="0">
                <a:ea typeface="ＭＳ Ｐゴシック" pitchFamily="-110" charset="-128"/>
              </a:rPr>
              <a:t>Disposal of soil, vapor extraction of water and use of microorganisms (bioremediation</a:t>
            </a:r>
            <a:r>
              <a:rPr lang="en-US" sz="2400" dirty="0" smtClean="0">
                <a:ea typeface="ＭＳ Ｐゴシック" pitchFamily="-110" charset="-128"/>
              </a:rPr>
              <a:t>)</a:t>
            </a:r>
          </a:p>
          <a:p>
            <a:pPr lvl="2"/>
            <a:endParaRPr lang="en-US" sz="2400" dirty="0">
              <a:ea typeface="ＭＳ Ｐゴシック" pitchFamily="-110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Some pollutants, such as gasoline, are lighter than water and thus float on the groundwater</a:t>
            </a:r>
            <a:r>
              <a:rPr lang="en-US" sz="2400" dirty="0" smtClean="0">
                <a:ea typeface="ＭＳ Ｐゴシック" pitchFamily="-110" charset="-128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-110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Some pollutants are heavier than water and sink or move downward through groundwater.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31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Groundwater Pollution</a:t>
            </a:r>
            <a:endParaRPr lang="en-US" dirty="0"/>
          </a:p>
        </p:txBody>
      </p:sp>
      <p:pic>
        <p:nvPicPr>
          <p:cNvPr id="4" name="Picture 3" descr="bot7e_fig_22_1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103473" cy="381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ot7e_fig_22_18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79" y="1943100"/>
            <a:ext cx="4160669" cy="377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923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 vs. Surface 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7620000" cy="4800600"/>
          </a:xfrm>
        </p:spPr>
        <p:txBody>
          <a:bodyPr/>
          <a:lstStyle/>
          <a:p>
            <a:r>
              <a:rPr lang="en-US" sz="2400" dirty="0">
                <a:ea typeface="ＭＳ Ｐゴシック" pitchFamily="-110" charset="-128"/>
              </a:rPr>
              <a:t>Pollution in groundwater differs from surface water  pollution in several ways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Groundwater lacks oxygen but may provide environment for anaerobic bacteria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Channels through which groundwater moves often small and variable</a:t>
            </a:r>
          </a:p>
          <a:p>
            <a:pPr lvl="2"/>
            <a:r>
              <a:rPr lang="en-US" sz="2400" dirty="0">
                <a:ea typeface="ＭＳ Ｐゴシック" pitchFamily="-110" charset="-128"/>
              </a:rPr>
              <a:t>Rate of movement is low and opportunity for dispersion and dilution limited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27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Groundwater vs. Surface water Pollution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00600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ea typeface="ＭＳ Ｐゴシック" pitchFamily="-110" charset="-128"/>
              </a:rPr>
              <a:t>Saltwater intrusion has become a problem for </a:t>
            </a:r>
            <a:r>
              <a:rPr lang="en-US" sz="2400" dirty="0" smtClean="0">
                <a:ea typeface="ＭＳ Ｐゴシック" pitchFamily="-110" charset="-128"/>
              </a:rPr>
              <a:t>some coastal  </a:t>
            </a:r>
            <a:r>
              <a:rPr lang="en-US" sz="2400" dirty="0">
                <a:ea typeface="ＭＳ Ｐゴシック" pitchFamily="-110" charset="-128"/>
              </a:rPr>
              <a:t>communities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Must pump water from a deeper aquifer</a:t>
            </a:r>
          </a:p>
          <a:p>
            <a:pPr lvl="2"/>
            <a:r>
              <a:rPr lang="en-US" sz="2400" dirty="0">
                <a:ea typeface="ＭＳ Ｐゴシック" pitchFamily="-110" charset="-128"/>
              </a:rPr>
              <a:t>Below and isolated from </a:t>
            </a:r>
            <a:r>
              <a:rPr lang="en-US" sz="2400" dirty="0" smtClean="0">
                <a:ea typeface="ＭＳ Ｐゴシック" pitchFamily="-110" charset="-128"/>
              </a:rPr>
              <a:t>saltwater</a:t>
            </a:r>
          </a:p>
          <a:p>
            <a:pPr lvl="2"/>
            <a:endParaRPr lang="en-US" sz="2400" dirty="0">
              <a:ea typeface="ＭＳ Ｐゴシック" pitchFamily="-110" charset="-128"/>
            </a:endParaRPr>
          </a:p>
          <a:p>
            <a:r>
              <a:rPr lang="en-US" sz="2400" dirty="0">
                <a:ea typeface="ＭＳ Ｐゴシック" pitchFamily="-110" charset="-128"/>
              </a:rPr>
              <a:t>Most serious problem is shallow aquifer pollution associated </a:t>
            </a:r>
            <a:r>
              <a:rPr lang="en-US" sz="2400" dirty="0" smtClean="0">
                <a:ea typeface="ＭＳ Ｐゴシック" pitchFamily="-110" charset="-128"/>
              </a:rPr>
              <a:t>with </a:t>
            </a:r>
            <a:r>
              <a:rPr lang="en-US" sz="2400" dirty="0">
                <a:ea typeface="ＭＳ Ｐゴシック" pitchFamily="-110" charset="-128"/>
              </a:rPr>
              <a:t>urbanization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Pollutants enter surface waters then migrate downward</a:t>
            </a:r>
          </a:p>
          <a:p>
            <a:endParaRPr lang="en-US" dirty="0"/>
          </a:p>
        </p:txBody>
      </p:sp>
      <p:pic>
        <p:nvPicPr>
          <p:cNvPr id="4" name="Picture 3" descr="bot7e_fig_22_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410945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84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Pollution refers to a degradation  from a normal state</a:t>
            </a:r>
          </a:p>
          <a:p>
            <a:endParaRPr lang="en-US" sz="2400" dirty="0"/>
          </a:p>
          <a:p>
            <a:r>
              <a:rPr lang="en-US" sz="2400" dirty="0" smtClean="0"/>
              <a:t>Analysis of pollution includes: </a:t>
            </a:r>
          </a:p>
          <a:p>
            <a:pPr lvl="1"/>
            <a:r>
              <a:rPr lang="en-US" sz="2400" dirty="0" smtClean="0"/>
              <a:t>Intended use</a:t>
            </a:r>
          </a:p>
          <a:p>
            <a:pPr lvl="1"/>
            <a:r>
              <a:rPr lang="en-US" sz="2400" dirty="0" smtClean="0"/>
              <a:t>Departure from the norm</a:t>
            </a:r>
          </a:p>
          <a:p>
            <a:pPr lvl="1"/>
            <a:r>
              <a:rPr lang="en-US" sz="2400" dirty="0" smtClean="0"/>
              <a:t>Effects on the public health</a:t>
            </a:r>
          </a:p>
          <a:p>
            <a:pPr lvl="1"/>
            <a:r>
              <a:rPr lang="en-US" sz="2400" dirty="0" smtClean="0"/>
              <a:t>Ecological impacts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Some materials can be considered pollutants in one situation but be considered beneficial in another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1743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Wastewater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Water used for industrial and municipal purposes is often degraded during use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Addition of suspended solids, salts, nutrients, bacteria, and oxygen demanding material.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Water must be treated </a:t>
            </a:r>
            <a:r>
              <a:rPr lang="en-US" sz="2400">
                <a:ea typeface="ＭＳ Ｐゴシック" pitchFamily="-110" charset="-128"/>
              </a:rPr>
              <a:t>before </a:t>
            </a:r>
            <a:r>
              <a:rPr lang="en-US" sz="2400" smtClean="0">
                <a:ea typeface="ＭＳ Ｐゴシック" pitchFamily="-110" charset="-128"/>
              </a:rPr>
              <a:t>released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-110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Wastewater treatment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$20 billion a year industry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Conventional methods; septic tanks and centralized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t7e_fig_22_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05738"/>
            <a:ext cx="4724400" cy="293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620000" cy="1143000"/>
          </a:xfrm>
        </p:spPr>
        <p:txBody>
          <a:bodyPr/>
          <a:lstStyle/>
          <a:p>
            <a:r>
              <a:rPr lang="en-US" dirty="0" smtClean="0"/>
              <a:t>Septic Tank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620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Basic parts of a septic-tank disposal </a:t>
            </a:r>
            <a:r>
              <a:rPr lang="en-US" sz="2400" dirty="0" smtClean="0">
                <a:ea typeface="ＭＳ Ｐゴシック" pitchFamily="-110" charset="-128"/>
              </a:rPr>
              <a:t>system:</a:t>
            </a:r>
            <a:endParaRPr lang="en-US" sz="2400" dirty="0">
              <a:ea typeface="ＭＳ Ｐゴシック" pitchFamily="-110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Sewer line from house to underground tank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Tank separates solids from liquids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Digest and store solids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Liquid sent to absorption field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By the time water reaches any fresh water it “should” be safe.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65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Wastewater Treatment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Specially designed plants that accept municipal sewage from homes, businesses and industrial sites.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Delivered to plant by network of pipes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Following treatment, they discharged into surface water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Main purpose is to breakdown and reduce BOD and kill bacteria </a:t>
            </a:r>
            <a:r>
              <a:rPr lang="en-US" sz="2400" dirty="0" smtClean="0">
                <a:ea typeface="ＭＳ Ｐゴシック" pitchFamily="-110" charset="-128"/>
              </a:rPr>
              <a:t>with chlorine</a:t>
            </a:r>
          </a:p>
          <a:p>
            <a:r>
              <a:rPr lang="en-US" sz="2400" dirty="0">
                <a:ea typeface="ＭＳ Ｐゴシック" pitchFamily="-110" charset="-128"/>
              </a:rPr>
              <a:t>Methods usually divided into three categories: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Primary treatment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Secondary treatment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Advanced wastewater treatment</a:t>
            </a:r>
          </a:p>
          <a:p>
            <a:r>
              <a:rPr lang="en-US" sz="2400" dirty="0">
                <a:ea typeface="ＭＳ Ｐゴシック" pitchFamily="-110" charset="-128"/>
              </a:rPr>
              <a:t>Primary and secondary required by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45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</a:rPr>
              <a:t>Incoming raw sewage enters plant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</a:rPr>
              <a:t>Passes through series of screens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Remove large floating organic material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</a:rPr>
              <a:t>Next enters a grit chamber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Sand, small stones and grit removed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</a:rPr>
              <a:t>Then enters sedimentation tank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Particulate matter settles out to form a sludge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</a:rPr>
              <a:t>Sludge is removed and transported to a digester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</a:rPr>
              <a:t>Primary treatment removes ~35% of BOD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87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</a:rPr>
              <a:t>Most common treatment, activated sludge.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</a:rPr>
              <a:t>Wastewater from primary sedimentation tank enters the tank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</a:rPr>
              <a:t>Then enters the final sedimentation tank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Sludge settles out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Some activated sludge used again in aeration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</a:rPr>
              <a:t>Most of the sludge transported to digester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</a:rPr>
              <a:t>Wastewater from final tank is disinfected </a:t>
            </a:r>
            <a:r>
              <a:rPr lang="en-US" sz="2800" dirty="0" smtClean="0">
                <a:ea typeface="ＭＳ Ｐゴシック" pitchFamily="-110" charset="-128"/>
              </a:rPr>
              <a:t>with </a:t>
            </a:r>
            <a:r>
              <a:rPr lang="en-US" sz="2800" dirty="0">
                <a:ea typeface="ＭＳ Ｐゴシック" pitchFamily="-110" charset="-128"/>
              </a:rPr>
              <a:t>chlorine and </a:t>
            </a:r>
            <a:r>
              <a:rPr lang="en-US" sz="2800" dirty="0" smtClean="0">
                <a:ea typeface="ＭＳ Ｐゴシック" pitchFamily="-110" charset="-128"/>
              </a:rPr>
              <a:t>discharged</a:t>
            </a:r>
          </a:p>
          <a:p>
            <a:r>
              <a:rPr lang="en-US" sz="2800" dirty="0">
                <a:ea typeface="ＭＳ Ｐゴシック" pitchFamily="-110" charset="-128"/>
              </a:rPr>
              <a:t>Secondary treatment removes ~90% of BOD</a:t>
            </a:r>
          </a:p>
          <a:p>
            <a:r>
              <a:rPr lang="en-US" sz="2800" dirty="0">
                <a:ea typeface="ＭＳ Ｐゴシック" pitchFamily="-110" charset="-128"/>
              </a:rPr>
              <a:t>Sludge from the digester is dried and disposed of in a landfill or applied to improve soil.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-110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56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t7e_fig_22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7" y="990600"/>
            <a:ext cx="7950936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134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Treatment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620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ea typeface="ＭＳ Ｐゴシック" pitchFamily="-110" charset="-128"/>
              </a:rPr>
              <a:t>Additional pollutants can be removed by adding more treatment steps.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Sand filters, carbon filters and chemicals applied to assist removal process.</a:t>
            </a:r>
          </a:p>
          <a:p>
            <a:r>
              <a:rPr lang="en-US" sz="2400" dirty="0">
                <a:ea typeface="ＭＳ Ｐゴシック" pitchFamily="-110" charset="-128"/>
              </a:rPr>
              <a:t>Treated water can then be used for agricultural or municipal irrigation (referred to as “Grey Water” – most of this is currently discharged to </a:t>
            </a:r>
            <a:r>
              <a:rPr lang="en-US" sz="2400" dirty="0" smtClean="0">
                <a:ea typeface="ＭＳ Ｐゴシック" pitchFamily="-110" charset="-128"/>
              </a:rPr>
              <a:t>sea)</a:t>
            </a:r>
            <a:endParaRPr lang="en-US" sz="2400" dirty="0" smtClean="0">
              <a:ea typeface="ＭＳ Ｐゴシック" pitchFamily="-110" charset="-128"/>
            </a:endParaRPr>
          </a:p>
          <a:p>
            <a:endParaRPr lang="en-US" sz="2400" dirty="0">
              <a:ea typeface="ＭＳ Ｐゴシック" pitchFamily="-110" charset="-128"/>
            </a:endParaRPr>
          </a:p>
          <a:p>
            <a:r>
              <a:rPr lang="en-US" sz="2400" dirty="0" smtClean="0">
                <a:ea typeface="ＭＳ Ｐゴシック" pitchFamily="-110" charset="-128"/>
              </a:rPr>
              <a:t>Chlorine Concerns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Chlorine is very effective in killing the pathogens that historically caused outbreaks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Chlorine treatment byproducts may pose hazard to fish and cancer risk to humans.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(This is a HUGE risk and benefit issue)</a:t>
            </a:r>
          </a:p>
          <a:p>
            <a:pPr lvl="1"/>
            <a:endParaRPr lang="en-US" dirty="0">
              <a:ea typeface="ＭＳ Ｐゴシック" pitchFamily="-110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41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Renovation and Conservation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620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Major steps in the cycle: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1. Return of treated wastewater to crops via a sprinkler or other irrigation system.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2. Renovation, or natural purification by slow percolation of the wastewater into the soil, to eventually recharge the groundwater resource with clean water.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3. Reuse of the treated water, which is pumped out of the ground for municipal, industrial, institutional, or agricultural purposes.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86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t7e_fig_22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" y="685800"/>
            <a:ext cx="8108187" cy="579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838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Renovation and Conservation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-110" charset="-128"/>
              </a:rPr>
              <a:t>Technology for wastewater treatment is rapidly evolving.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Resource recovery wastewater treatment plant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Refers to the production of resources such as methane and ornamental plants.</a:t>
            </a:r>
          </a:p>
          <a:p>
            <a:r>
              <a:rPr lang="en-US" sz="2400" dirty="0">
                <a:ea typeface="ＭＳ Ｐゴシック" pitchFamily="-110" charset="-128"/>
              </a:rPr>
              <a:t>The process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1. The wastewater is run through filters to remove large objects.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2. The water undergoes anaerobic processing.</a:t>
            </a:r>
          </a:p>
          <a:p>
            <a:pPr lvl="2"/>
            <a:r>
              <a:rPr lang="en-US" sz="2400" dirty="0">
                <a:ea typeface="ＭＳ Ｐゴシック" pitchFamily="-110" charset="-128"/>
              </a:rPr>
              <a:t>Produces methane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3. The nutrient rich water flows over an incline surface containing plants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5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-110" charset="-128"/>
              </a:rPr>
              <a:t>Primary water pollution problem </a:t>
            </a:r>
            <a:r>
              <a:rPr lang="en-US" dirty="0" smtClean="0">
                <a:ea typeface="ＭＳ Ｐゴシック" pitchFamily="-110" charset="-128"/>
              </a:rPr>
              <a:t>worldwide is </a:t>
            </a:r>
            <a:r>
              <a:rPr lang="en-US" dirty="0">
                <a:ea typeface="ＭＳ Ｐゴシック" pitchFamily="-110" charset="-128"/>
              </a:rPr>
              <a:t>the lack of clean, disease free drinking </a:t>
            </a:r>
            <a:r>
              <a:rPr lang="en-US" dirty="0" smtClean="0">
                <a:ea typeface="ＭＳ Ｐゴシック" pitchFamily="-110" charset="-128"/>
              </a:rPr>
              <a:t>water</a:t>
            </a:r>
            <a:endParaRPr lang="en-US" dirty="0">
              <a:ea typeface="ＭＳ Ｐゴシック" pitchFamily="-110" charset="-128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-110" charset="-128"/>
              </a:rPr>
              <a:t>Outbreaks of waterborne disease affects several billion people </a:t>
            </a:r>
            <a:r>
              <a:rPr lang="en-US" dirty="0" smtClean="0">
                <a:ea typeface="ＭＳ Ｐゴシック" pitchFamily="-110" charset="-128"/>
              </a:rPr>
              <a:t>worldwide (Examples: cholera, </a:t>
            </a:r>
            <a:r>
              <a:rPr lang="en-US" dirty="0" err="1" smtClean="0">
                <a:ea typeface="ＭＳ Ｐゴシック" pitchFamily="-110" charset="-128"/>
              </a:rPr>
              <a:t>crytosporidium</a:t>
            </a:r>
            <a:r>
              <a:rPr lang="en-US" dirty="0" smtClean="0">
                <a:ea typeface="ＭＳ Ｐゴシック" pitchFamily="-110" charset="-128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-110" charset="-128"/>
            </a:endParaRPr>
          </a:p>
          <a:p>
            <a:r>
              <a:rPr lang="en-US" dirty="0">
                <a:ea typeface="ＭＳ Ｐゴシック" pitchFamily="-110" charset="-128"/>
              </a:rPr>
              <a:t>Increasing population often results in the introduction of more pollutants.</a:t>
            </a:r>
          </a:p>
          <a:p>
            <a:pPr lvl="1"/>
            <a:r>
              <a:rPr lang="en-US" dirty="0" smtClean="0">
                <a:ea typeface="ＭＳ Ｐゴシック" pitchFamily="-110" charset="-128"/>
              </a:rPr>
              <a:t>Increased demands </a:t>
            </a:r>
            <a:r>
              <a:rPr lang="en-US" dirty="0">
                <a:ea typeface="ＭＳ Ｐゴシック" pitchFamily="-110" charset="-128"/>
              </a:rPr>
              <a:t>on finite water resources</a:t>
            </a:r>
          </a:p>
          <a:p>
            <a:pPr lvl="1"/>
            <a:r>
              <a:rPr lang="en-US" dirty="0">
                <a:ea typeface="ＭＳ Ｐゴシック" pitchFamily="-110" charset="-128"/>
              </a:rPr>
              <a:t>~36 million people in US supplied </a:t>
            </a:r>
            <a:r>
              <a:rPr lang="en-US" dirty="0" smtClean="0">
                <a:ea typeface="ＭＳ Ｐゴシック" pitchFamily="-110" charset="-128"/>
              </a:rPr>
              <a:t>with </a:t>
            </a:r>
            <a:r>
              <a:rPr lang="en-US" dirty="0">
                <a:ea typeface="ＭＳ Ｐゴシック" pitchFamily="-110" charset="-128"/>
              </a:rPr>
              <a:t>water from systems that violated federal </a:t>
            </a:r>
            <a:r>
              <a:rPr lang="en-US" dirty="0" smtClean="0">
                <a:ea typeface="ＭＳ Ｐゴシック" pitchFamily="-110" charset="-128"/>
              </a:rPr>
              <a:t>standards</a:t>
            </a:r>
          </a:p>
          <a:p>
            <a:pPr lvl="1"/>
            <a:endParaRPr lang="en-US" dirty="0">
              <a:ea typeface="ＭＳ Ｐゴシック" pitchFamily="-110" charset="-128"/>
            </a:endParaRPr>
          </a:p>
          <a:p>
            <a:r>
              <a:rPr lang="en-US" dirty="0">
                <a:ea typeface="ＭＳ Ｐゴシック" pitchFamily="-110" charset="-128"/>
              </a:rPr>
              <a:t>EPA sets thresholds and limits on some but not all pollutants</a:t>
            </a:r>
          </a:p>
          <a:p>
            <a:pPr lvl="1"/>
            <a:r>
              <a:rPr lang="en-US" dirty="0">
                <a:ea typeface="ＭＳ Ｐゴシック" pitchFamily="-110" charset="-128"/>
              </a:rPr>
              <a:t>700 identified drinking water contaminants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42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t7e_fig_22_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065"/>
            <a:ext cx="7816850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780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Wastewater and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>
                <a:ea typeface="ＭＳ Ｐゴシック" pitchFamily="-110" charset="-128"/>
              </a:rPr>
              <a:t>Wastewater applied to wetlands can be an effective management tool for naturally filtering: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ea typeface="ＭＳ Ｐゴシック" pitchFamily="-110" charset="-128"/>
              </a:rPr>
              <a:t>Stormwater</a:t>
            </a:r>
            <a:r>
              <a:rPr lang="en-US" sz="2400" dirty="0" smtClean="0">
                <a:ea typeface="ＭＳ Ｐゴシック" pitchFamily="-110" charset="-128"/>
              </a:rPr>
              <a:t> </a:t>
            </a:r>
            <a:r>
              <a:rPr lang="en-US" sz="2400" dirty="0">
                <a:ea typeface="ＭＳ Ｐゴシック" pitchFamily="-110" charset="-128"/>
              </a:rPr>
              <a:t>runoff (metals, nitrate, BOD, pesticides, oils).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Industrial wastewater (metals, acids, oils, solvents).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Agricultural wastewater and runoff (BOD, nitrate, pesticides, suspended solids).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Mining waters (metals, acidic water, sulfates).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Groundwater seeping from landfills (BOD, metals, oils, pesticides).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68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t7e_fig_22_2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" y="754265"/>
            <a:ext cx="7663657" cy="57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282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20000" cy="1143000"/>
          </a:xfrm>
        </p:spPr>
        <p:txBody>
          <a:bodyPr/>
          <a:lstStyle/>
          <a:p>
            <a:r>
              <a:rPr lang="en-US" dirty="0" smtClean="0"/>
              <a:t>Water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a typeface="ＭＳ Ｐゴシック" pitchFamily="-110" charset="-128"/>
              </a:rPr>
              <a:t>Water reuse can be inadvertent, indirect or direct.</a:t>
            </a:r>
          </a:p>
          <a:p>
            <a:r>
              <a:rPr lang="en-US" sz="2400" dirty="0">
                <a:ea typeface="ＭＳ Ｐゴシック" pitchFamily="-110" charset="-128"/>
              </a:rPr>
              <a:t>Inadvertent 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Results when water is withdrawn, treated, used, treated, and returned to the environment.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Followed by </a:t>
            </a:r>
            <a:r>
              <a:rPr lang="en-US" sz="2400" dirty="0" smtClean="0">
                <a:ea typeface="ＭＳ Ｐゴシック" pitchFamily="-110" charset="-128"/>
              </a:rPr>
              <a:t>further </a:t>
            </a:r>
            <a:r>
              <a:rPr lang="en-US" sz="2400" dirty="0">
                <a:ea typeface="ＭＳ Ｐゴシック" pitchFamily="-110" charset="-128"/>
              </a:rPr>
              <a:t>withdrawal and use.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Common for people who live along large rivers</a:t>
            </a:r>
            <a:r>
              <a:rPr lang="en-US" sz="2400" dirty="0" smtClean="0">
                <a:ea typeface="ＭＳ Ｐゴシック" pitchFamily="-110" charset="-128"/>
              </a:rPr>
              <a:t>.</a:t>
            </a:r>
          </a:p>
          <a:p>
            <a:pPr lvl="1"/>
            <a:endParaRPr lang="en-US" sz="2400" dirty="0" smtClean="0">
              <a:ea typeface="ＭＳ Ｐゴシック" pitchFamily="-110" charset="-128"/>
            </a:endParaRPr>
          </a:p>
          <a:p>
            <a:r>
              <a:rPr lang="en-US" sz="2400" dirty="0">
                <a:ea typeface="ＭＳ Ｐゴシック" pitchFamily="-110" charset="-128"/>
              </a:rPr>
              <a:t>Indirect water reuse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A planned endeavor.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Several thousand cubic meters of treated water per day applied to surface recharge areas.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Eventually enters the groundwater.</a:t>
            </a:r>
          </a:p>
          <a:p>
            <a:endParaRPr lang="en-US" dirty="0">
              <a:ea typeface="ＭＳ Ｐゴシック" pitchFamily="-110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26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-110" charset="-128"/>
              </a:rPr>
              <a:t>Direct water reuse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Refers to use of treated wastewater that is piped directly from a treatment plant to the next user.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Normal for industrial processes. Also used for fountain and other water displays in Las Vegas.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Little direct use for human consumption.</a:t>
            </a:r>
          </a:p>
          <a:p>
            <a:pPr lvl="2"/>
            <a:r>
              <a:rPr lang="en-US" sz="2400" dirty="0">
                <a:ea typeface="ＭＳ Ｐゴシック" pitchFamily="-110" charset="-128"/>
              </a:rPr>
              <a:t>Orange County, CA developing program </a:t>
            </a:r>
            <a:r>
              <a:rPr lang="en-US" sz="2400">
                <a:ea typeface="ＭＳ Ｐゴシック" pitchFamily="-110" charset="-128"/>
              </a:rPr>
              <a:t>to </a:t>
            </a:r>
            <a:r>
              <a:rPr lang="en-US" sz="2400" smtClean="0">
                <a:ea typeface="ＭＳ Ｐゴシック" pitchFamily="-110" charset="-128"/>
              </a:rPr>
              <a:t>process </a:t>
            </a:r>
            <a:r>
              <a:rPr lang="en-US" sz="2400" dirty="0">
                <a:ea typeface="ＭＳ Ｐゴシック" pitchFamily="-110" charset="-128"/>
              </a:rPr>
              <a:t>70 million gal/day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09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Risks associated with inadvertent reuse: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1. Inadequate treatment facilities may deliver contaminated or poor-quality water to downstream users.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2. Environmental health hazards of treated water remain uncertain.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</a:rPr>
              <a:t>3. Every year, new potentially hazardous chemicals are introduced into the environment. Ingested in low concentrations over many years, effects on humans difficult to evaluate.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49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t7e_tab_22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0205"/>
            <a:ext cx="7920037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87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pic>
        <p:nvPicPr>
          <p:cNvPr id="4" name="Picture 3" descr="bot7e_tab_2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23999"/>
            <a:ext cx="3289392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https://cnr.ncsu.edu/blogs/litzenberger/files/2013/08/ET-201-studen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cnr.ncsu.edu/blogs/litzenberger/files/2013/08/ET-201-student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s://cnr.ncsu.edu/blogs/litzenberger/files/2013/08/ET-201-student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news.psu.edu/sites/default/files/styles/threshold-992/public/water%20testing%20for%20PS%20News.jpg?itok=mULOl3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3646751" cy="31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71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Dissolved 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a typeface="ＭＳ Ｐゴシック" pitchFamily="-110" charset="-128"/>
              </a:rPr>
              <a:t>Bacteria in streams decompose dead organic matter and this uses oxygen. 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Larger amount of bacterial activity = little oxygen in the water available to fish and other organisms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Can be reduced to levels so low that all other organisms die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High Bacteria cause a high Biochemical Oxygen Demand (BOD – common water quality metric).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Dissolved oxygen content of less than 5 mg/l of water is considered “polluted”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3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620000" cy="1143000"/>
          </a:xfrm>
        </p:spPr>
        <p:txBody>
          <a:bodyPr/>
          <a:lstStyle/>
          <a:p>
            <a:r>
              <a:rPr lang="en-US" dirty="0" smtClean="0"/>
              <a:t>Biochemical Oxygen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620000" cy="4800600"/>
          </a:xfrm>
        </p:spPr>
        <p:txBody>
          <a:bodyPr/>
          <a:lstStyle/>
          <a:p>
            <a:r>
              <a:rPr lang="en-US" sz="2400" dirty="0">
                <a:ea typeface="ＭＳ Ｐゴシック" pitchFamily="-110" charset="-128"/>
              </a:rPr>
              <a:t>When a spill takes place three zones are identified: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1. A pollution zone, where a high BOD exists.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2. An active decomposition zone, where the dissolved oxygen content reaches a minimum. </a:t>
            </a:r>
          </a:p>
          <a:p>
            <a:pPr lvl="1"/>
            <a:r>
              <a:rPr lang="en-US" sz="2400" dirty="0">
                <a:ea typeface="ＭＳ Ｐゴシック" pitchFamily="-110" charset="-128"/>
              </a:rPr>
              <a:t>3. A recovery zone, where the dissolved oxygen increases and the BOD is reduced.</a:t>
            </a:r>
          </a:p>
          <a:p>
            <a:endParaRPr lang="en-US" dirty="0"/>
          </a:p>
        </p:txBody>
      </p:sp>
      <p:pic>
        <p:nvPicPr>
          <p:cNvPr id="4" name="Picture 3" descr="bot7e_fig_22_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6139047" cy="284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97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Waterborne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772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Occurrences of waterborne diseases range with the level of development and water treatment in areas affected</a:t>
            </a:r>
          </a:p>
          <a:p>
            <a:endParaRPr lang="en-US" dirty="0"/>
          </a:p>
          <a:p>
            <a:r>
              <a:rPr lang="en-US" dirty="0" smtClean="0"/>
              <a:t>Effects of waterborne diseases range from an upset stomach to death</a:t>
            </a:r>
          </a:p>
          <a:p>
            <a:endParaRPr lang="en-US" dirty="0"/>
          </a:p>
          <a:p>
            <a:r>
              <a:rPr lang="en-US" dirty="0" smtClean="0"/>
              <a:t>Common waterborne diseases:</a:t>
            </a:r>
          </a:p>
          <a:p>
            <a:pPr lvl="1"/>
            <a:r>
              <a:rPr lang="en-US" dirty="0" smtClean="0"/>
              <a:t>Cholera</a:t>
            </a:r>
          </a:p>
          <a:p>
            <a:pPr lvl="1"/>
            <a:r>
              <a:rPr lang="en-US" dirty="0" smtClean="0"/>
              <a:t>Cryptosporidium </a:t>
            </a:r>
          </a:p>
          <a:p>
            <a:pPr lvl="1"/>
            <a:r>
              <a:rPr lang="en-US" dirty="0" smtClean="0"/>
              <a:t>Legionella</a:t>
            </a:r>
          </a:p>
          <a:p>
            <a:pPr lvl="1"/>
            <a:r>
              <a:rPr lang="en-US" dirty="0" smtClean="0"/>
              <a:t>Dysentery</a:t>
            </a:r>
          </a:p>
          <a:p>
            <a:pPr lvl="1"/>
            <a:r>
              <a:rPr lang="en-US" dirty="0" err="1" smtClean="0"/>
              <a:t>E.coli</a:t>
            </a:r>
            <a:endParaRPr lang="en-US" dirty="0" smtClean="0"/>
          </a:p>
          <a:p>
            <a:pPr lvl="1"/>
            <a:r>
              <a:rPr lang="en-US" dirty="0" smtClean="0"/>
              <a:t>SARS</a:t>
            </a:r>
            <a:endParaRPr lang="en-US" dirty="0"/>
          </a:p>
        </p:txBody>
      </p:sp>
      <p:pic>
        <p:nvPicPr>
          <p:cNvPr id="2050" name="Picture 2" descr="https://upload.wikimedia.org/wikipedia/commons/9/93/Legionella_Plate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2806948" cy="27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4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Waterborne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-110" charset="-128"/>
              </a:rPr>
              <a:t>Fecal Coliform – Intestinal bacteria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-110" charset="-128"/>
              </a:rPr>
              <a:t>we use fecal coliform bacteria as a standard measure and indicator of disease potential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-110" charset="-128"/>
              </a:rPr>
              <a:t>Indicates that fecal matter is present</a:t>
            </a:r>
          </a:p>
          <a:p>
            <a:pPr lvl="2">
              <a:lnSpc>
                <a:spcPct val="90000"/>
              </a:lnSpc>
            </a:pPr>
            <a:r>
              <a:rPr lang="en-US" dirty="0">
                <a:ea typeface="ＭＳ Ｐゴシック" pitchFamily="-110" charset="-128"/>
              </a:rPr>
              <a:t>Normal constituent of human and animal </a:t>
            </a:r>
            <a:r>
              <a:rPr lang="en-US" dirty="0" smtClean="0">
                <a:ea typeface="ＭＳ Ｐゴシック" pitchFamily="-110" charset="-128"/>
              </a:rPr>
              <a:t>intestines</a:t>
            </a:r>
          </a:p>
          <a:p>
            <a:pPr lvl="2">
              <a:lnSpc>
                <a:spcPct val="90000"/>
              </a:lnSpc>
            </a:pPr>
            <a:endParaRPr lang="en-US" dirty="0">
              <a:ea typeface="ＭＳ Ｐゴシック" pitchFamily="-110" charset="-128"/>
            </a:endParaRPr>
          </a:p>
          <a:p>
            <a:r>
              <a:rPr lang="en-US" i="1" dirty="0">
                <a:ea typeface="ＭＳ Ｐゴシック" pitchFamily="-110" charset="-128"/>
              </a:rPr>
              <a:t>Escherichia coli</a:t>
            </a:r>
            <a:r>
              <a:rPr lang="en-US" dirty="0">
                <a:ea typeface="ＭＳ Ｐゴシック" pitchFamily="-110" charset="-128"/>
              </a:rPr>
              <a:t> (</a:t>
            </a:r>
            <a:r>
              <a:rPr lang="en-US" i="1" dirty="0">
                <a:ea typeface="ＭＳ Ｐゴシック" pitchFamily="-110" charset="-128"/>
              </a:rPr>
              <a:t>E. coli</a:t>
            </a:r>
            <a:r>
              <a:rPr lang="en-US" dirty="0">
                <a:ea typeface="ＭＳ Ｐゴシック" pitchFamily="-110" charset="-128"/>
              </a:rPr>
              <a:t>)</a:t>
            </a:r>
          </a:p>
          <a:p>
            <a:pPr lvl="1"/>
            <a:r>
              <a:rPr lang="en-US" dirty="0">
                <a:ea typeface="ＭＳ Ｐゴシック" pitchFamily="-110" charset="-128"/>
              </a:rPr>
              <a:t>Responsible for human illness and death</a:t>
            </a:r>
          </a:p>
          <a:p>
            <a:pPr lvl="1"/>
            <a:r>
              <a:rPr lang="en-US" dirty="0">
                <a:ea typeface="ＭＳ Ｐゴシック" pitchFamily="-110" charset="-128"/>
              </a:rPr>
              <a:t>Eating contaminated food or </a:t>
            </a:r>
            <a:r>
              <a:rPr lang="en-US" dirty="0" smtClean="0">
                <a:ea typeface="ＭＳ Ｐゴシック" pitchFamily="-110" charset="-128"/>
              </a:rPr>
              <a:t>drink</a:t>
            </a:r>
          </a:p>
          <a:p>
            <a:pPr lvl="1"/>
            <a:endParaRPr lang="en-US" dirty="0">
              <a:ea typeface="ＭＳ Ｐゴシック" pitchFamily="-110" charset="-128"/>
            </a:endParaRPr>
          </a:p>
          <a:p>
            <a:r>
              <a:rPr lang="en-US" dirty="0">
                <a:ea typeface="ＭＳ Ｐゴシック" pitchFamily="-110" charset="-128"/>
              </a:rPr>
              <a:t>Presence of fecal coliforms may also indicate presence of </a:t>
            </a:r>
          </a:p>
          <a:p>
            <a:pPr lvl="1"/>
            <a:r>
              <a:rPr lang="en-US" dirty="0">
                <a:ea typeface="ＭＳ Ｐゴシック" pitchFamily="-110" charset="-128"/>
              </a:rPr>
              <a:t>Virus like hepatitis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9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</a:rPr>
              <a:t>Two important nutrients that cause water pollution are phosphorous and nitrogen</a:t>
            </a:r>
          </a:p>
          <a:p>
            <a:pPr lvl="1"/>
            <a:r>
              <a:rPr lang="en-US" dirty="0">
                <a:ea typeface="ＭＳ Ｐゴシック" pitchFamily="-110" charset="-128"/>
              </a:rPr>
              <a:t>Highest levels found in agricultural areas in response to fertilizer use and presence of agricultural animal waste</a:t>
            </a:r>
          </a:p>
          <a:p>
            <a:endParaRPr lang="en-US" dirty="0"/>
          </a:p>
        </p:txBody>
      </p:sp>
      <p:pic>
        <p:nvPicPr>
          <p:cNvPr id="1026" name="Picture 2" descr="http://www.virginiaplaces.org/chesbay/graphics/baypollu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3352800"/>
            <a:ext cx="5512858" cy="309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9810" y="3962400"/>
            <a:ext cx="2053590" cy="1631216"/>
          </a:xfrm>
          <a:prstGeom prst="rect">
            <a:avLst/>
          </a:prstGeom>
          <a:solidFill>
            <a:srgbClr val="00B0F0">
              <a:alpha val="6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Nutrient pollution sources in the Chesapeake Bay region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94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1695</Words>
  <Application>Microsoft Office PowerPoint</Application>
  <PresentationFormat>On-screen Show (4:3)</PresentationFormat>
  <Paragraphs>221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Adjacency</vt:lpstr>
      <vt:lpstr>Water Pollution and Treatment</vt:lpstr>
      <vt:lpstr>Water Pollution</vt:lpstr>
      <vt:lpstr>Water Pollution</vt:lpstr>
      <vt:lpstr>Water Pollution</vt:lpstr>
      <vt:lpstr>Dissolved Oxygen</vt:lpstr>
      <vt:lpstr>Biochemical Oxygen Demand</vt:lpstr>
      <vt:lpstr>Waterborne Disease</vt:lpstr>
      <vt:lpstr>Waterborne Disease</vt:lpstr>
      <vt:lpstr>Nutrient Pollution</vt:lpstr>
      <vt:lpstr>Eutrophication</vt:lpstr>
      <vt:lpstr>Eutrophication</vt:lpstr>
      <vt:lpstr>Oil Pollution</vt:lpstr>
      <vt:lpstr>Sediment Pollution</vt:lpstr>
      <vt:lpstr>Acid Mine Drainage</vt:lpstr>
      <vt:lpstr>Surface Water Pollution</vt:lpstr>
      <vt:lpstr>Groundwater Pollution</vt:lpstr>
      <vt:lpstr>Groundwater Pollution</vt:lpstr>
      <vt:lpstr>Groundwater vs. Surface water Pollution</vt:lpstr>
      <vt:lpstr>Groundwater vs. Surface water Pollution</vt:lpstr>
      <vt:lpstr>Wastewater Treatment</vt:lpstr>
      <vt:lpstr>Septic Tank Disposal</vt:lpstr>
      <vt:lpstr>Wastewater Treatment Plants</vt:lpstr>
      <vt:lpstr>Primary Treatment</vt:lpstr>
      <vt:lpstr>Secondary Treatment</vt:lpstr>
      <vt:lpstr>PowerPoint Presentation</vt:lpstr>
      <vt:lpstr>Advanced Treatment Plants</vt:lpstr>
      <vt:lpstr>Waste Renovation and Conservation Cycle</vt:lpstr>
      <vt:lpstr>PowerPoint Presentation</vt:lpstr>
      <vt:lpstr>Waste Renovation and Conservation Cycle</vt:lpstr>
      <vt:lpstr>PowerPoint Presentation</vt:lpstr>
      <vt:lpstr>Wastewater and Wetlands</vt:lpstr>
      <vt:lpstr>PowerPoint Presentation</vt:lpstr>
      <vt:lpstr>Water Reuse</vt:lpstr>
      <vt:lpstr>Water Reuse</vt:lpstr>
      <vt:lpstr>Water Reuse</vt:lpstr>
      <vt:lpstr>PowerPoint Presentation</vt:lpstr>
    </vt:vector>
  </TitlesOfParts>
  <Company>Wake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Pollution and Treatment</dc:title>
  <dc:creator>Leslie Lambert</dc:creator>
  <cp:lastModifiedBy>Leslie Lambert</cp:lastModifiedBy>
  <cp:revision>16</cp:revision>
  <dcterms:created xsi:type="dcterms:W3CDTF">2015-10-29T19:11:52Z</dcterms:created>
  <dcterms:modified xsi:type="dcterms:W3CDTF">2016-03-18T16:41:33Z</dcterms:modified>
</cp:coreProperties>
</file>