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9" r:id="rId22"/>
    <p:sldId id="285" r:id="rId23"/>
    <p:sldId id="278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0090-4FB4-4FBC-A13A-06E2D5C333C7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FEA4C-FC37-46DA-849A-475772C47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87CB284-22CB-41AF-A87B-6BF90812952C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981E7EA-F027-44C9-9AFB-17BAA1B4E0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00400"/>
            <a:ext cx="8382000" cy="1447801"/>
          </a:xfrm>
        </p:spPr>
        <p:txBody>
          <a:bodyPr/>
          <a:lstStyle/>
          <a:p>
            <a:r>
              <a:rPr lang="en-US" sz="4400" dirty="0" smtClean="0"/>
              <a:t>AP Environmental Science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basics (Chapter 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7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Examples of systems that have nearly equal first and second law efficiency values are heat engines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Heat engines are systems that convert thermal energy into mechanical energy which is then used to do work</a:t>
            </a:r>
            <a:endParaRPr lang="en-US" dirty="0"/>
          </a:p>
        </p:txBody>
      </p:sp>
      <p:pic>
        <p:nvPicPr>
          <p:cNvPr id="1026" name="Picture 2" descr="https://upload.wikimedia.org/wikipedia/en/a/a2/Heat_eng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39836"/>
            <a:ext cx="2631209" cy="26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hyperphysics.phy-astr.gsu.edu/hbase/thermo/imgheat/heae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http://hyperphysics.phy-astr.gsu.edu/hbase/thermo/imgheat/heaengcyc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images.tutorvista.com/cms/images/101/nuclear-power-pl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80251"/>
            <a:ext cx="5181600" cy="29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3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14082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350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Electricity is often the product of heat engine systems using things like coal, oil, natural gas, or nuclear reactions to generate heat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Electricity produced is fed into a network of electrical power lines and then into homes and businesses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electricity travels through the grid it loses energy through electrical resistance and heat</a:t>
            </a:r>
            <a:endParaRPr lang="en-US" dirty="0"/>
          </a:p>
        </p:txBody>
      </p:sp>
      <p:pic>
        <p:nvPicPr>
          <p:cNvPr id="3074" name="Picture 2" descr="http://popularlogistics.com/wp-content/uploads/2013/05/powerg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98" y="4648200"/>
            <a:ext cx="68516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4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/>
          <a:lstStyle/>
          <a:p>
            <a:r>
              <a:rPr lang="en-US" dirty="0" smtClean="0"/>
              <a:t>Energy sources and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is a direct relationship between a country’s standard of living and the energy consumption per capita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U.S. contains a small percentage of the world’s population but uses a much larger proportion of the world’s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</a:t>
            </a:r>
            <a:r>
              <a:rPr lang="en-US" sz="2400" dirty="0" smtClean="0"/>
              <a:t>0</a:t>
            </a:r>
            <a:r>
              <a:rPr lang="en-US" sz="2400" dirty="0" smtClean="0"/>
              <a:t>% of the energy consumed in the United States is generated using fossil fuels that are non-renewable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014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/>
          <a:lstStyle/>
          <a:p>
            <a:r>
              <a:rPr lang="en-US" dirty="0" smtClean="0"/>
              <a:t>Energy Sources and Consumption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13" y="1524318"/>
            <a:ext cx="8611001" cy="50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7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7200" cy="1371600"/>
          </a:xfrm>
        </p:spPr>
        <p:txBody>
          <a:bodyPr/>
          <a:lstStyle/>
          <a:p>
            <a:r>
              <a:rPr lang="en-US" dirty="0" smtClean="0"/>
              <a:t>Energy sources and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4218"/>
            <a:ext cx="4953000" cy="43735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Since 1950 energy consumption has increased at varying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 consumption increases so does energy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Most energy is lost in the processes that produce electricity and transportation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46118"/>
            <a:ext cx="3581400" cy="413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90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837882"/>
          </a:xfrm>
        </p:spPr>
        <p:txBody>
          <a:bodyPr/>
          <a:lstStyle/>
          <a:p>
            <a:r>
              <a:rPr lang="en-US" dirty="0" smtClean="0"/>
              <a:t>Energy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0600"/>
            <a:ext cx="4267200" cy="46783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Conservation of energy means reducing energy demands</a:t>
            </a:r>
          </a:p>
          <a:p>
            <a:pPr marL="800100" lvl="1" indent="-342900"/>
            <a:r>
              <a:rPr lang="en-US" dirty="0" smtClean="0"/>
              <a:t>Minimize high quality energy used to complete a task (increase energy efficiency)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Cogeneration makes use of capturing waste heat instead of letting it escape into the 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Methods to reduce </a:t>
            </a:r>
            <a:r>
              <a:rPr lang="en-US" dirty="0" smtClean="0"/>
              <a:t>energy losses </a:t>
            </a:r>
            <a:r>
              <a:rPr lang="en-US" dirty="0" smtClean="0"/>
              <a:t>should focus on </a:t>
            </a:r>
            <a:r>
              <a:rPr lang="en-US" dirty="0" smtClean="0"/>
              <a:t>places where </a:t>
            </a:r>
            <a:r>
              <a:rPr lang="en-US" dirty="0" smtClean="0"/>
              <a:t>energy is used the most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10600"/>
            <a:ext cx="3581400" cy="50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8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718"/>
            <a:ext cx="8229600" cy="1371600"/>
          </a:xfrm>
        </p:spPr>
        <p:txBody>
          <a:bodyPr/>
          <a:lstStyle/>
          <a:p>
            <a:r>
              <a:rPr lang="en-US" dirty="0" smtClean="0"/>
              <a:t>Conservation in building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Construction of buildings to take advantage of natural energy sources (solar, geothermal) and daily or seasonal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Buildings constructed to reduce heat loss often have greater air pollution issues due to poor ventilation</a:t>
            </a:r>
            <a:endParaRPr lang="en-US" dirty="0"/>
          </a:p>
        </p:txBody>
      </p:sp>
      <p:pic>
        <p:nvPicPr>
          <p:cNvPr id="7170" name="Picture 2" descr="http://www.climatetechwiki.org/sites/climatetechwiki.org/files/images/extra/media_image_1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9945"/>
            <a:ext cx="5037406" cy="26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inadaily.com.cn/bw/attachement/jpg/site1/20090629/0013729e4a9d0bb24fcf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9836"/>
            <a:ext cx="3429000" cy="24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2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371600"/>
          </a:xfrm>
        </p:spPr>
        <p:txBody>
          <a:bodyPr/>
          <a:lstStyle/>
          <a:p>
            <a:r>
              <a:rPr lang="en-US" dirty="0" smtClean="0"/>
              <a:t>Lifestyle choices to promote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Improving energy conservation per person means making choices that promote high energy efficiency</a:t>
            </a:r>
          </a:p>
          <a:p>
            <a:pPr marL="800100" lvl="1" indent="-342900"/>
            <a:r>
              <a:rPr lang="en-US" dirty="0" smtClean="0"/>
              <a:t>Carpooling</a:t>
            </a:r>
          </a:p>
          <a:p>
            <a:pPr marL="800100" lvl="1" indent="-342900"/>
            <a:r>
              <a:rPr lang="en-US" dirty="0" smtClean="0"/>
              <a:t>Buying cars with higher mileage ratings</a:t>
            </a:r>
          </a:p>
          <a:p>
            <a:pPr marL="800100" lvl="1" indent="-342900"/>
            <a:r>
              <a:rPr lang="en-US" dirty="0" smtClean="0"/>
              <a:t>Turning off lights not in use</a:t>
            </a:r>
          </a:p>
          <a:p>
            <a:pPr marL="800100" lvl="1" indent="-342900"/>
            <a:r>
              <a:rPr lang="en-US" dirty="0" smtClean="0"/>
              <a:t>Taking shorter showers</a:t>
            </a:r>
          </a:p>
          <a:p>
            <a:pPr marL="800100" lvl="1" indent="-342900"/>
            <a:r>
              <a:rPr lang="en-US" dirty="0" smtClean="0"/>
              <a:t>Adjusting clothing to match external temperatures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Options to improve personal energy efficiency are available but sometimes at a higher cost. Is the cost worth the environmental benefit?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495800" cy="54102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Galliard-Roman" charset="0"/>
              </a:rPr>
              <a:t>U.S. energy policy during the past half-century has not moved us closer to energy self-sufficiency.</a:t>
            </a:r>
          </a:p>
          <a:p>
            <a:pPr lvl="1"/>
            <a:r>
              <a:rPr lang="en-US" dirty="0">
                <a:latin typeface="Galliard-Roman" charset="0"/>
              </a:rPr>
              <a:t>We </a:t>
            </a:r>
            <a:r>
              <a:rPr lang="en-US" dirty="0" smtClean="0">
                <a:latin typeface="Galliard-Roman" charset="0"/>
              </a:rPr>
              <a:t>still import fossil fuels from other countries</a:t>
            </a:r>
            <a:endParaRPr lang="en-US" dirty="0">
              <a:latin typeface="Galliard-Roman" charset="0"/>
            </a:endParaRPr>
          </a:p>
          <a:p>
            <a:pPr lvl="1"/>
            <a:r>
              <a:rPr lang="en-US" dirty="0">
                <a:latin typeface="Galliard-Roman" charset="0"/>
              </a:rPr>
              <a:t>In the late 1990s, the US spent $2 billion per year on R and D for energy.</a:t>
            </a:r>
          </a:p>
          <a:p>
            <a:pPr lvl="1"/>
            <a:r>
              <a:rPr lang="en-US" dirty="0">
                <a:latin typeface="Galliard-Roman" charset="0"/>
              </a:rPr>
              <a:t>By comparison, $45 billion per year went to R and D for the military</a:t>
            </a:r>
            <a:r>
              <a:rPr lang="en-US" dirty="0" smtClean="0">
                <a:latin typeface="Galliard-Roman" charset="0"/>
              </a:rPr>
              <a:t>.</a:t>
            </a:r>
          </a:p>
          <a:p>
            <a:pPr lvl="1"/>
            <a:r>
              <a:rPr lang="en-US" dirty="0" smtClean="0">
                <a:latin typeface="Galliard-Roman" charset="0"/>
              </a:rPr>
              <a:t>Energy efficient appliances have reduced household energy uses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bot7e_fig_1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599"/>
            <a:ext cx="3781890" cy="4585303"/>
          </a:xfrm>
          <a:prstGeom prst="rect">
            <a:avLst/>
          </a:prstGeom>
          <a:solidFill>
            <a:srgbClr val="0070C0">
              <a:alpha val="22000"/>
            </a:srgbClr>
          </a:solidFill>
          <a:ln w="38100">
            <a:solidFill>
              <a:schemeClr val="accent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61790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48307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Hard Path Energy Policy involves </a:t>
            </a:r>
            <a:r>
              <a:rPr lang="en-US" dirty="0"/>
              <a:t>finding greater amounts of fossil fuels and building larger power plants.</a:t>
            </a:r>
          </a:p>
          <a:p>
            <a:pPr lvl="1"/>
            <a:r>
              <a:rPr lang="en-US" dirty="0" smtClean="0"/>
              <a:t>Continues </a:t>
            </a:r>
            <a:r>
              <a:rPr lang="en-US" dirty="0"/>
              <a:t>the past emphasis on quantity of energy used.</a:t>
            </a:r>
          </a:p>
          <a:p>
            <a:pPr lvl="1"/>
            <a:r>
              <a:rPr lang="en-US" dirty="0"/>
              <a:t>Requires no new thinking; no realignment of political, economic, or social conditions; and little anticipation of coming reductions </a:t>
            </a:r>
            <a:r>
              <a:rPr lang="en-US" dirty="0" smtClean="0"/>
              <a:t>in fossil fuels.</a:t>
            </a:r>
            <a:endParaRPr lang="en-US" dirty="0"/>
          </a:p>
          <a:p>
            <a:pPr marL="800100" lvl="1" indent="-342900"/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According to hard-path proponents, we should </a:t>
            </a:r>
          </a:p>
          <a:p>
            <a:pPr lvl="1"/>
            <a:r>
              <a:rPr lang="en-US" dirty="0"/>
              <a:t>1. Let the energy industry develop the available energy resources </a:t>
            </a:r>
          </a:p>
          <a:p>
            <a:pPr lvl="1"/>
            <a:r>
              <a:rPr lang="en-US" dirty="0"/>
              <a:t>2. Let industry, free from government regulations, provide a steady supply of energy with less total environmental damage.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3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400800" cy="761682"/>
          </a:xfrm>
        </p:spPr>
        <p:txBody>
          <a:bodyPr/>
          <a:lstStyle/>
          <a:p>
            <a:r>
              <a:rPr lang="en-US" dirty="0" smtClean="0"/>
              <a:t>History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9069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For as long as civilization has been around there has been a need and an economic focus on energy sources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Early civilizations utilized wood and solar energy for heat and light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Greeks and Romans developed simple machines and  made modifications to buildings to harness heat </a:t>
            </a:r>
          </a:p>
          <a:p>
            <a:pPr marL="800100" lvl="1" indent="-342900"/>
            <a:r>
              <a:rPr lang="en-US" sz="2400" dirty="0" smtClean="0"/>
              <a:t>First steam powered machines and windmills built in Alexandria, Greece</a:t>
            </a:r>
          </a:p>
          <a:p>
            <a:pPr marL="800100" lvl="1" indent="-342900"/>
            <a:r>
              <a:rPr lang="en-US" sz="2400" dirty="0" smtClean="0"/>
              <a:t>Romans developed glass windows to trap heat and built greenhouses to grow crops in cold temperatures</a:t>
            </a:r>
          </a:p>
          <a:p>
            <a:pPr marL="800100" lvl="1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07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6783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Soft Path Energy Policy involves </a:t>
            </a:r>
            <a:r>
              <a:rPr lang="en-US" dirty="0"/>
              <a:t>energy alternatives that emphasize </a:t>
            </a:r>
            <a:r>
              <a:rPr lang="en-US" dirty="0" smtClean="0"/>
              <a:t>energy </a:t>
            </a:r>
            <a:r>
              <a:rPr lang="en-US" dirty="0"/>
              <a:t>quality, are renewable, are flexible, and are environmentally more benign than those of the hard </a:t>
            </a:r>
            <a:r>
              <a:rPr lang="en-US" dirty="0" smtClean="0"/>
              <a:t>path</a:t>
            </a:r>
          </a:p>
          <a:p>
            <a:pPr lvl="1"/>
            <a:r>
              <a:rPr lang="en-US" dirty="0">
                <a:latin typeface="Galliard-Roman" charset="0"/>
              </a:rPr>
              <a:t>They rely heavily on renewable energy resources, such as sunlight, wind, and biomass.</a:t>
            </a:r>
          </a:p>
          <a:p>
            <a:pPr lvl="1"/>
            <a:r>
              <a:rPr lang="en-US" dirty="0">
                <a:latin typeface="Galliard-Roman" charset="0"/>
              </a:rPr>
              <a:t>They are diverse and are tailored for maximum effectiveness under specific circumstances.</a:t>
            </a:r>
          </a:p>
          <a:p>
            <a:pPr lvl="1"/>
            <a:r>
              <a:rPr lang="en-US" dirty="0">
                <a:latin typeface="Galliard-Roman" charset="0"/>
              </a:rPr>
              <a:t>They are flexible, accessible, and understandable to many people.</a:t>
            </a:r>
          </a:p>
          <a:p>
            <a:pPr lvl="1"/>
            <a:r>
              <a:rPr lang="en-US" dirty="0">
                <a:latin typeface="Galliard-Roman" charset="0"/>
              </a:rPr>
              <a:t>They are matched in energy quality, geographic distribution, and scale to end-use needs.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09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426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pic>
        <p:nvPicPr>
          <p:cNvPr id="4" name="Content Placeholder 3" descr="bot7e_fig_17_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43" y="1524000"/>
            <a:ext cx="5103798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1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Energy Policy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80824"/>
              </p:ext>
            </p:extLst>
          </p:nvPr>
        </p:nvGraphicFramePr>
        <p:xfrm>
          <a:off x="304800" y="914400"/>
          <a:ext cx="84582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667000"/>
                <a:gridCol w="472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Legislation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Federal</a:t>
                      </a:r>
                      <a:r>
                        <a:rPr lang="en-US" baseline="0" dirty="0" smtClean="0"/>
                        <a:t> Water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Encouraged</a:t>
                      </a:r>
                      <a:r>
                        <a:rPr lang="en-US" baseline="0" dirty="0" smtClean="0"/>
                        <a:t> hydroelectric power and established the Federal Power Commission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Rural Electrification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Promoted distribution</a:t>
                      </a:r>
                      <a:r>
                        <a:rPr lang="en-US" baseline="0" dirty="0" smtClean="0"/>
                        <a:t> and installation of household electric power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Atomic</a:t>
                      </a:r>
                      <a:r>
                        <a:rPr lang="en-US" baseline="0" dirty="0" smtClean="0"/>
                        <a:t> Energy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</a:t>
                      </a:r>
                      <a:r>
                        <a:rPr lang="en-US" baseline="0" dirty="0" smtClean="0"/>
                        <a:t> nuclear power and weapon development civilian controlled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Atomic weapons and power put under control of federal agencies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Energy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Established tax</a:t>
                      </a:r>
                      <a:r>
                        <a:rPr lang="en-US" baseline="0" dirty="0" smtClean="0"/>
                        <a:t> incentives, alternative energy and efficiency programs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Created framework for electrical generation,</a:t>
                      </a:r>
                      <a:r>
                        <a:rPr lang="en-US" baseline="0" dirty="0" smtClean="0"/>
                        <a:t> clean fuel auto incentives, expanded natural gas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Recovery and Reinvestment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$800 billion stimulus package that included tax credits and research money for energy efficient programs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48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914082"/>
          </a:xfrm>
        </p:spPr>
        <p:txBody>
          <a:bodyPr/>
          <a:lstStyle/>
          <a:p>
            <a:r>
              <a:rPr lang="en-US" dirty="0" smtClean="0"/>
              <a:t>Energy 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Future changes in population densities as well as intensive conservation measures will probably change existing patterns of energy use. 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To stabilize the climate in terms of global warming, use of energy from fossil fuels would need to be cut by about 50%.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Reductions in energy use need not be associated </a:t>
            </a:r>
            <a:r>
              <a:rPr lang="en-US" sz="2400" dirty="0" smtClean="0"/>
              <a:t>with lower </a:t>
            </a:r>
            <a:r>
              <a:rPr lang="en-US" sz="2400" dirty="0"/>
              <a:t>quality of life.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910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1066482"/>
          </a:xfrm>
        </p:spPr>
        <p:txBody>
          <a:bodyPr/>
          <a:lstStyle/>
          <a:p>
            <a:r>
              <a:rPr lang="en-US" dirty="0" smtClean="0"/>
              <a:t>Energy 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783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What is needed is increased conservation and more efficient use of energy: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More energy-efficient land-use planning that maximizes the accessibility of services and minimizes the need for transportation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Agricultural practices and personal choices that emphasize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1. Eating more locally grown foods 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2. Eating more vegetables, beans, and grains</a:t>
            </a:r>
            <a:r>
              <a:rPr lang="en-US" sz="2400" dirty="0" smtClean="0"/>
              <a:t>.</a:t>
            </a:r>
          </a:p>
          <a:p>
            <a:pPr lvl="2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Industrial guidelines for factories that promote energy conservation and minimize production of waste.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2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Integrated, Sustainable energy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ecognizes </a:t>
            </a:r>
            <a:r>
              <a:rPr lang="en-US" sz="2400" dirty="0"/>
              <a:t>that no single energy source can provide all the energy required.</a:t>
            </a:r>
          </a:p>
          <a:p>
            <a:pPr lvl="1"/>
            <a:r>
              <a:rPr lang="en-US" sz="2400" dirty="0"/>
              <a:t>Range of options that vary from region to region will have to be employed</a:t>
            </a:r>
            <a:r>
              <a:rPr lang="en-US" sz="2400" dirty="0" smtClean="0"/>
              <a:t>.</a:t>
            </a:r>
          </a:p>
          <a:p>
            <a:pPr marL="27432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The mix of technologies and sources of energy will involve both fossil fuels and alternative, renewable sources.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3494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A basic goal is to move toward sustainable energy development, implemented at the local level. 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Would have the following characteristics:</a:t>
            </a:r>
          </a:p>
          <a:p>
            <a:pPr lvl="1"/>
            <a:r>
              <a:rPr lang="en-US" sz="2400" dirty="0"/>
              <a:t>It would provide reliable sources of energy.</a:t>
            </a:r>
          </a:p>
          <a:p>
            <a:pPr lvl="1"/>
            <a:r>
              <a:rPr lang="en-US" sz="2400" dirty="0"/>
              <a:t>It would not cause destruction or serious harm to our global, regional, or local environments.</a:t>
            </a:r>
          </a:p>
          <a:p>
            <a:pPr lvl="1"/>
            <a:r>
              <a:rPr lang="en-US" sz="2400" dirty="0"/>
              <a:t>It would help ensure that future generations inherit a quality environment with a fair share of the Earth’s resources.</a:t>
            </a: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Integrated, Sustainable energy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8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 good energy plan is part of an aggressive environmental policy with the goal of producing a quality environment for future generations. </a:t>
            </a:r>
          </a:p>
          <a:p>
            <a:r>
              <a:rPr lang="en-US" sz="2400" dirty="0"/>
              <a:t>A good plan should do the following:</a:t>
            </a:r>
          </a:p>
          <a:p>
            <a:pPr lvl="1"/>
            <a:r>
              <a:rPr lang="en-US" sz="2400" dirty="0"/>
              <a:t>Provide for sustainable energy development.</a:t>
            </a:r>
          </a:p>
          <a:p>
            <a:pPr lvl="1"/>
            <a:r>
              <a:rPr lang="en-US" sz="2400" dirty="0"/>
              <a:t>Provide for aggressive energy efficiency and conservation.</a:t>
            </a:r>
          </a:p>
          <a:p>
            <a:pPr lvl="1"/>
            <a:r>
              <a:rPr lang="en-US" sz="2400" dirty="0"/>
              <a:t>Provide for the diversity and integration of energy sources.</a:t>
            </a:r>
          </a:p>
          <a:p>
            <a:pPr lvl="1"/>
            <a:r>
              <a:rPr lang="en-US" sz="2400" dirty="0"/>
              <a:t>Provide for a balance between economic health and environmental quality.</a:t>
            </a:r>
          </a:p>
          <a:p>
            <a:pPr lvl="1"/>
            <a:r>
              <a:rPr lang="en-US" sz="2400" dirty="0"/>
              <a:t>Use second-law efficiencies as an energy policy tool.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Integrated, Sustainable energy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92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WE NEED A CHANGE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Current policy and management plans cannot sustain the ever increasing demands for energy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An effective energy plan must generate buy in from all stakeholders involved meaning everyone on Earth must make choices to be more energy efficient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Integrated, Sustainable energy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91200" cy="990282"/>
          </a:xfrm>
        </p:spPr>
        <p:txBody>
          <a:bodyPr/>
          <a:lstStyle/>
          <a:p>
            <a:r>
              <a:rPr lang="en-US" dirty="0" smtClean="0"/>
              <a:t>History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352800" cy="43735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Both the energy source and the use of energy has changed since early civilizations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Technology and improvements to the standard of living have steadily increased the daily consumption of energy </a:t>
            </a:r>
            <a:endParaRPr lang="en-US" sz="2400" b="0" dirty="0"/>
          </a:p>
        </p:txBody>
      </p:sp>
      <p:pic>
        <p:nvPicPr>
          <p:cNvPr id="1026" name="Picture 2" descr="https://www.wou.edu/las/physci/GS361/electricity%20generation/charts/Hist_daily_consump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7451592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Energy</a:t>
            </a:r>
            <a:endParaRPr lang="en-US" dirty="0"/>
          </a:p>
        </p:txBody>
      </p:sp>
      <p:pic>
        <p:nvPicPr>
          <p:cNvPr id="2050" name="Picture 2" descr="https://www.wou.edu/las/physci/GS361/graphics/US_consumption_1635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17027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03" y="46482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U.S</a:t>
            </a:r>
            <a:r>
              <a:rPr lang="en-US" b="1" dirty="0"/>
              <a:t>. Energy Consumption By Energy Resource 1635-2000 (in Quadrillion Btu)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>Source: http://www.eia.doe.gov/emeu/aer/eh/intro.html</a:t>
            </a:r>
          </a:p>
        </p:txBody>
      </p:sp>
    </p:spTree>
    <p:extLst>
      <p:ext uri="{BB962C8B-B14F-4D97-AF65-F5344CB8AC3E}">
        <p14:creationId xmlns:p14="http://schemas.microsoft.com/office/powerpoint/2010/main" val="99278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smtClean="0"/>
              <a:t>Energy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334000" cy="5105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u="sng" dirty="0" smtClean="0"/>
              <a:t>Energy</a:t>
            </a:r>
            <a:r>
              <a:rPr lang="en-US" dirty="0" smtClean="0"/>
              <a:t> is the ability to do work</a:t>
            </a:r>
          </a:p>
          <a:p>
            <a:pPr marL="800100" lvl="1" indent="-342900"/>
            <a:r>
              <a:rPr lang="en-US" b="1" dirty="0" smtClean="0"/>
              <a:t>Work</a:t>
            </a:r>
            <a:r>
              <a:rPr lang="en-US" dirty="0" smtClean="0"/>
              <a:t> is the product of force times distance</a:t>
            </a:r>
          </a:p>
          <a:p>
            <a:pPr marL="800100" lvl="1" indent="-342900"/>
            <a:r>
              <a:rPr lang="en-US" b="1" dirty="0" smtClean="0"/>
              <a:t>Force</a:t>
            </a:r>
            <a:r>
              <a:rPr lang="en-US" dirty="0" smtClean="0"/>
              <a:t> is an interaction between two objects (push/pull)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Two main types of energy:</a:t>
            </a:r>
          </a:p>
          <a:p>
            <a:pPr marL="800100" lvl="1" indent="-342900"/>
            <a:r>
              <a:rPr lang="en-US" u="sng" dirty="0" smtClean="0"/>
              <a:t>Potential energy</a:t>
            </a:r>
            <a:r>
              <a:rPr lang="en-US" dirty="0" smtClean="0"/>
              <a:t>: stored energy</a:t>
            </a:r>
          </a:p>
          <a:p>
            <a:pPr marL="800100" lvl="1" indent="-342900"/>
            <a:r>
              <a:rPr lang="en-US" u="sng" dirty="0" smtClean="0"/>
              <a:t>Kinetic energy</a:t>
            </a:r>
            <a:r>
              <a:rPr lang="en-US" dirty="0" smtClean="0"/>
              <a:t>: energy of motion</a:t>
            </a:r>
          </a:p>
          <a:p>
            <a:pPr marL="800100" lvl="1" indent="-342900"/>
            <a:endParaRPr lang="en-US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Other types:</a:t>
            </a:r>
          </a:p>
          <a:p>
            <a:pPr marL="800100" lvl="1" indent="-342900"/>
            <a:r>
              <a:rPr lang="en-US" u="sng" dirty="0" smtClean="0"/>
              <a:t>Chemical energy</a:t>
            </a:r>
            <a:r>
              <a:rPr lang="en-US" dirty="0" smtClean="0"/>
              <a:t>: stored in molecules</a:t>
            </a:r>
          </a:p>
          <a:p>
            <a:pPr marL="800100" lvl="1" indent="-342900"/>
            <a:r>
              <a:rPr lang="en-US" u="sng" dirty="0" smtClean="0"/>
              <a:t>Heat energy</a:t>
            </a:r>
            <a:r>
              <a:rPr lang="en-US" dirty="0" smtClean="0"/>
              <a:t>: energy from the random motion of atoms</a:t>
            </a:r>
            <a:endParaRPr lang="en-US" u="sng" dirty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://joberts11.wikis.birmingham.k12.mi.us/file/view/Potential-and-kinetic-energy.jpg/264001611/375x250/Potential-and-kinetic-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13000"/>
            <a:ext cx="3724275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ienceisntscary.files.wordpress.com/2013/06/potential-and-kinetic-energ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61453"/>
            <a:ext cx="6934200" cy="28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90282"/>
          </a:xfrm>
        </p:spPr>
        <p:txBody>
          <a:bodyPr/>
          <a:lstStyle/>
          <a:p>
            <a:r>
              <a:rPr lang="en-US" dirty="0" smtClean="0"/>
              <a:t>Energy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3735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Energy can be transformed from one type to another but the total energy is always conserved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thermodynamics: energy cannot be created or destroyed</a:t>
            </a:r>
          </a:p>
          <a:p>
            <a:pPr marL="800100" lvl="1" indent="-342900"/>
            <a:r>
              <a:rPr lang="en-US" dirty="0" smtClean="0"/>
              <a:t>Energy in a system is never lost but it can be transformed and it can become lower quality and unable to perform work</a:t>
            </a:r>
          </a:p>
        </p:txBody>
      </p:sp>
    </p:spTree>
    <p:extLst>
      <p:ext uri="{BB962C8B-B14F-4D97-AF65-F5344CB8AC3E}">
        <p14:creationId xmlns:p14="http://schemas.microsoft.com/office/powerpoint/2010/main" val="1230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791200" cy="990918"/>
          </a:xfrm>
        </p:spPr>
        <p:txBody>
          <a:bodyPr/>
          <a:lstStyle/>
          <a:p>
            <a:r>
              <a:rPr lang="en-US" dirty="0" smtClean="0"/>
              <a:t>Energy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41" y="1699146"/>
            <a:ext cx="4721225" cy="46021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thermodynamics: as energy is transferred or transformed entropy either increases or remains the same</a:t>
            </a:r>
          </a:p>
          <a:p>
            <a:pPr marL="800100" lvl="1" indent="-342900"/>
            <a:r>
              <a:rPr lang="en-US" dirty="0" smtClean="0"/>
              <a:t>Entropy is the amount of energy unavailable for work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r>
              <a:rPr lang="en-US" dirty="0"/>
              <a:t>Energy always goes from a usable high quality form  </a:t>
            </a:r>
            <a:r>
              <a:rPr lang="en-US" dirty="0" smtClean="0"/>
              <a:t>(low entropy) to </a:t>
            </a:r>
            <a:r>
              <a:rPr lang="en-US" dirty="0"/>
              <a:t>a less usable lower quality </a:t>
            </a:r>
            <a:r>
              <a:rPr lang="en-US" dirty="0" smtClean="0"/>
              <a:t>form (high entropy)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AutoShape 2" descr="https://smartsite.ucdavis.edu/access/content/user/00002950/bis10v/week2/2webimages/figure-06-03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8827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80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791200" cy="990282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First law efficiency: amount of energy without any consideration of the quality or availability of energy</a:t>
            </a:r>
          </a:p>
          <a:p>
            <a:pPr marL="800100" lvl="1" indent="-342900"/>
            <a:r>
              <a:rPr lang="en-US" dirty="0" smtClean="0"/>
              <a:t>Ratio of the amount of energy delivered where it is needed to the amount of energy actually supplied to meet that need</a:t>
            </a:r>
          </a:p>
          <a:p>
            <a:pPr marL="800100" lvl="1" indent="-342900"/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Second law efficiency: how well matched the energy use is with the quality of the energy source</a:t>
            </a:r>
          </a:p>
          <a:p>
            <a:pPr marL="800100" lvl="1" indent="-342900"/>
            <a:r>
              <a:rPr lang="en-US" dirty="0" smtClean="0"/>
              <a:t>Important to the study of energy use because it shows where improvements can be made to increase the efficiency of an energy system</a:t>
            </a:r>
          </a:p>
          <a:p>
            <a:pPr marL="800100" lvl="1" indent="-342900"/>
            <a:r>
              <a:rPr lang="en-US" dirty="0" smtClean="0"/>
              <a:t>Example: Not using a blowtorch to light a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1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14082"/>
          </a:xfrm>
        </p:spPr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pic>
        <p:nvPicPr>
          <p:cNvPr id="4" name="Content Placeholder 3" descr="bot7e_tab_17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0" y="2971800"/>
            <a:ext cx="8052779" cy="283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37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Low second-law efficiency numbers indicate places where improvements can be made to increase the high quality energy available for 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5083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351</TotalTime>
  <Words>1508</Words>
  <Application>Microsoft Office PowerPoint</Application>
  <PresentationFormat>On-screen Show (4:3)</PresentationFormat>
  <Paragraphs>174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Galliard-Roman</vt:lpstr>
      <vt:lpstr>Essential</vt:lpstr>
      <vt:lpstr>AP Environmental Science</vt:lpstr>
      <vt:lpstr>History of energy</vt:lpstr>
      <vt:lpstr>History of energy</vt:lpstr>
      <vt:lpstr>History of Energy</vt:lpstr>
      <vt:lpstr>Energy basics</vt:lpstr>
      <vt:lpstr>Energy basics</vt:lpstr>
      <vt:lpstr>Energy basics</vt:lpstr>
      <vt:lpstr>Energy efficiency</vt:lpstr>
      <vt:lpstr>Energy Efficiency</vt:lpstr>
      <vt:lpstr>Energy Efficiency</vt:lpstr>
      <vt:lpstr>Energy efficiency</vt:lpstr>
      <vt:lpstr>Energy sources and consumption</vt:lpstr>
      <vt:lpstr>Energy Sources and Consumption</vt:lpstr>
      <vt:lpstr>Energy sources and consumption</vt:lpstr>
      <vt:lpstr>Energy conservation</vt:lpstr>
      <vt:lpstr>Conservation in building design</vt:lpstr>
      <vt:lpstr>Lifestyle choices to promote conservation</vt:lpstr>
      <vt:lpstr>Energy Policy</vt:lpstr>
      <vt:lpstr>Energy Policy</vt:lpstr>
      <vt:lpstr>Energy policy</vt:lpstr>
      <vt:lpstr>Energy Policy</vt:lpstr>
      <vt:lpstr>Energy Policy</vt:lpstr>
      <vt:lpstr>Energy for tomorrow</vt:lpstr>
      <vt:lpstr>Energy for tomorrow</vt:lpstr>
      <vt:lpstr>Integrated, Sustainable energy management</vt:lpstr>
      <vt:lpstr>Integrated, Sustainable energy management</vt:lpstr>
      <vt:lpstr>Integrated, Sustainable energy management</vt:lpstr>
      <vt:lpstr>Integrated, Sustainable energy management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Environmental Science</dc:title>
  <dc:creator>Leslie Lambert</dc:creator>
  <cp:lastModifiedBy>Leslie Lambert</cp:lastModifiedBy>
  <cp:revision>26</cp:revision>
  <dcterms:created xsi:type="dcterms:W3CDTF">2015-11-24T14:18:59Z</dcterms:created>
  <dcterms:modified xsi:type="dcterms:W3CDTF">2018-04-18T14:15:25Z</dcterms:modified>
</cp:coreProperties>
</file>