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79" r:id="rId5"/>
    <p:sldId id="280" r:id="rId6"/>
    <p:sldId id="281" r:id="rId7"/>
    <p:sldId id="289" r:id="rId8"/>
    <p:sldId id="282" r:id="rId9"/>
    <p:sldId id="283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90" r:id="rId20"/>
    <p:sldId id="291" r:id="rId21"/>
    <p:sldId id="284" r:id="rId22"/>
    <p:sldId id="286" r:id="rId23"/>
    <p:sldId id="285" r:id="rId24"/>
    <p:sldId id="287" r:id="rId25"/>
    <p:sldId id="267" r:id="rId26"/>
    <p:sldId id="293" r:id="rId27"/>
    <p:sldId id="268" r:id="rId28"/>
    <p:sldId id="292" r:id="rId29"/>
    <p:sldId id="269" r:id="rId30"/>
    <p:sldId id="270" r:id="rId31"/>
    <p:sldId id="294" r:id="rId32"/>
    <p:sldId id="272" r:id="rId33"/>
    <p:sldId id="27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7CF2-9CA1-406A-BEEB-997261C088A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33FEA2-91E1-49B6-AA68-177FC955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7CF2-9CA1-406A-BEEB-997261C088A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EA2-91E1-49B6-AA68-177FC955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7CF2-9CA1-406A-BEEB-997261C088A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EA2-91E1-49B6-AA68-177FC955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7CF2-9CA1-406A-BEEB-997261C088A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EA2-91E1-49B6-AA68-177FC955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7CF2-9CA1-406A-BEEB-997261C088A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3FEA2-91E1-49B6-AA68-177FC95596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7CF2-9CA1-406A-BEEB-997261C088A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EA2-91E1-49B6-AA68-177FC955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7CF2-9CA1-406A-BEEB-997261C088A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EA2-91E1-49B6-AA68-177FC955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7CF2-9CA1-406A-BEEB-997261C088A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EA2-91E1-49B6-AA68-177FC955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7CF2-9CA1-406A-BEEB-997261C088A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EA2-91E1-49B6-AA68-177FC955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7CF2-9CA1-406A-BEEB-997261C088A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EA2-91E1-49B6-AA68-177FC95596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7CF2-9CA1-406A-BEEB-997261C088A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33FEA2-91E1-49B6-AA68-177FC95596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F987CF2-9CA1-406A-BEEB-997261C088A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733FEA2-91E1-49B6-AA68-177FC95596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733800"/>
            <a:ext cx="8229600" cy="1066799"/>
          </a:xfrm>
        </p:spPr>
        <p:txBody>
          <a:bodyPr/>
          <a:lstStyle/>
          <a:p>
            <a:r>
              <a:rPr lang="en-US" sz="4800" dirty="0" err="1" smtClean="0"/>
              <a:t>Ap</a:t>
            </a:r>
            <a:r>
              <a:rPr lang="en-US" sz="4800" dirty="0" smtClean="0"/>
              <a:t> environmental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7848600" cy="914400"/>
          </a:xfrm>
        </p:spPr>
        <p:txBody>
          <a:bodyPr/>
          <a:lstStyle/>
          <a:p>
            <a:r>
              <a:rPr lang="en-US" dirty="0" smtClean="0"/>
              <a:t>Fossil fuels and the environment (</a:t>
            </a:r>
            <a:r>
              <a:rPr lang="en-US" dirty="0" smtClean="0"/>
              <a:t>ch.19)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Crude oil and 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3735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Generally believed to have formed from organic materials buried with aquatic sediment beds in depositional basins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Most are found along geologically young plate boundaries or faults but can be formed away from plate boundaries as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Source material is fine grained organic sediment buried at least 500 meters below the surface under increased heat and pressure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72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924800" cy="914718"/>
          </a:xfrm>
        </p:spPr>
        <p:txBody>
          <a:bodyPr/>
          <a:lstStyle/>
          <a:p>
            <a:r>
              <a:rPr lang="en-US" dirty="0" smtClean="0"/>
              <a:t>Crude oil and natural gas</a:t>
            </a:r>
            <a:endParaRPr lang="en-US" dirty="0"/>
          </a:p>
        </p:txBody>
      </p:sp>
      <p:pic>
        <p:nvPicPr>
          <p:cNvPr id="2050" name="Picture 2" descr="http://www.artinaid.com/wp-content/uploads/2013/04/Oil-and-Natural-Gas-For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518"/>
          </a:xfrm>
        </p:spPr>
        <p:txBody>
          <a:bodyPr/>
          <a:lstStyle/>
          <a:p>
            <a:r>
              <a:rPr lang="en-US" dirty="0" smtClean="0"/>
              <a:t>Crude oil and 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467836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Elevated pressure causes sediment to be </a:t>
            </a:r>
            <a:r>
              <a:rPr lang="en-US" altLang="en-US" sz="2400" dirty="0" smtClean="0"/>
              <a:t>compressed which initiates </a:t>
            </a:r>
            <a:r>
              <a:rPr lang="en-US" altLang="en-US" sz="2400" dirty="0"/>
              <a:t>upward migration to lower-pressure reservoir </a:t>
            </a:r>
            <a:r>
              <a:rPr lang="en-US" altLang="en-US" sz="2400" dirty="0" smtClean="0"/>
              <a:t>rock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Reservoir rock is coarser grained and relatively porous</a:t>
            </a:r>
          </a:p>
          <a:p>
            <a:pPr lvl="1"/>
            <a:r>
              <a:rPr lang="en-US" altLang="en-US" sz="2400" dirty="0"/>
              <a:t>E.g. sandstone and porous </a:t>
            </a:r>
            <a:r>
              <a:rPr lang="en-US" altLang="en-US" sz="2400" dirty="0" smtClean="0"/>
              <a:t>limestone</a:t>
            </a:r>
          </a:p>
          <a:p>
            <a:pPr lvl="1"/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Natural </a:t>
            </a:r>
            <a:r>
              <a:rPr lang="en-US" altLang="en-US" sz="2400" dirty="0"/>
              <a:t>upward migration of the oil and gas is interrupted or </a:t>
            </a:r>
            <a:r>
              <a:rPr lang="en-US" altLang="en-US" sz="2400" dirty="0" smtClean="0"/>
              <a:t>blocked in a trap</a:t>
            </a:r>
            <a:endParaRPr lang="en-US" altLang="en-US" sz="2400" dirty="0"/>
          </a:p>
          <a:p>
            <a:pPr lvl="1"/>
            <a:r>
              <a:rPr lang="en-US" altLang="en-US" sz="2400" dirty="0"/>
              <a:t>Rock that helps form a </a:t>
            </a:r>
            <a:r>
              <a:rPr lang="en-US" altLang="en-US" sz="2400" dirty="0" smtClean="0"/>
              <a:t>trap is known </a:t>
            </a:r>
            <a:r>
              <a:rPr lang="en-US" altLang="en-US" sz="2400" dirty="0"/>
              <a:t>as cap rock, often shale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61682"/>
          </a:xfrm>
        </p:spPr>
        <p:txBody>
          <a:bodyPr/>
          <a:lstStyle/>
          <a:p>
            <a:r>
              <a:rPr lang="en-US" dirty="0" smtClean="0"/>
              <a:t>Crude oil and natural gas</a:t>
            </a:r>
            <a:endParaRPr lang="en-US" dirty="0"/>
          </a:p>
        </p:txBody>
      </p:sp>
      <p:pic>
        <p:nvPicPr>
          <p:cNvPr id="4" name="Picture 3" descr="bot7e_fig_18_0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4379115" cy="359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ot7e_fig_18_0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15" y="1772009"/>
            <a:ext cx="4381500" cy="35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5562600"/>
            <a:ext cx="3581400" cy="40011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Anticline Trap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55365" y="5562600"/>
            <a:ext cx="3581400" cy="40011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Fault Trap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29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685482"/>
          </a:xfrm>
        </p:spPr>
        <p:txBody>
          <a:bodyPr/>
          <a:lstStyle/>
          <a:p>
            <a:r>
              <a:rPr lang="en-US" dirty="0" smtClean="0"/>
              <a:t>Petroleum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754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Primary production</a:t>
            </a:r>
          </a:p>
          <a:p>
            <a:pPr lvl="1"/>
            <a:r>
              <a:rPr lang="en-US" altLang="en-US" sz="2400" dirty="0"/>
              <a:t>Involves simply pumping the oil from wells</a:t>
            </a:r>
          </a:p>
          <a:p>
            <a:pPr lvl="1"/>
            <a:r>
              <a:rPr lang="en-US" altLang="en-US" sz="2400" dirty="0"/>
              <a:t>Recovers only 25% of petroleum in </a:t>
            </a:r>
            <a:r>
              <a:rPr lang="en-US" altLang="en-US" sz="2400" dirty="0" smtClean="0"/>
              <a:t>reservoir</a:t>
            </a:r>
          </a:p>
          <a:p>
            <a:pPr lvl="1"/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Enhanced recovery</a:t>
            </a:r>
          </a:p>
          <a:p>
            <a:pPr lvl="1"/>
            <a:r>
              <a:rPr lang="en-US" altLang="en-US" sz="2400" dirty="0"/>
              <a:t>Increase the amount recovered to about 60%</a:t>
            </a:r>
          </a:p>
          <a:p>
            <a:pPr lvl="1"/>
            <a:r>
              <a:rPr lang="en-US" altLang="en-US" sz="2400" dirty="0"/>
              <a:t>Steam, water, or chemicals injected into the reservoir to push oil towards wells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762318"/>
          </a:xfrm>
        </p:spPr>
        <p:txBody>
          <a:bodyPr/>
          <a:lstStyle/>
          <a:p>
            <a:r>
              <a:rPr lang="en-US" dirty="0" smtClean="0"/>
              <a:t>Petroleum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9069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Next to water, oil is the most abundant fluid in the upper crust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Concentrated in a few fields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Proven reserves of oil are a part of the total resource that can be extracted for profit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65% of oil reserves are found in 1% of fields, mostly in the Middle East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Total resource numbers have been increasing with better technology to identify depositional basins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Increases in proven oil reserves have only come from discoveries in some of the largest oil fields (Middle East, Venezuela, Kazakhstan)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33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837882"/>
          </a:xfrm>
        </p:spPr>
        <p:txBody>
          <a:bodyPr/>
          <a:lstStyle/>
          <a:p>
            <a:r>
              <a:rPr lang="en-US" dirty="0" smtClean="0"/>
              <a:t>Petroleum production</a:t>
            </a:r>
            <a:endParaRPr lang="en-US" dirty="0"/>
          </a:p>
        </p:txBody>
      </p:sp>
      <p:pic>
        <p:nvPicPr>
          <p:cNvPr id="3074" name="Picture 2" descr="http://1.bp.blogspot.com/-yd3peHBlIoI/TnJqaGLkMCI/AAAAAAAAAL8/8_lXcTdAnu8/s1600/crude_export_ro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654"/>
            <a:ext cx="8034502" cy="53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543800" cy="837882"/>
          </a:xfrm>
        </p:spPr>
        <p:txBody>
          <a:bodyPr/>
          <a:lstStyle/>
          <a:p>
            <a:r>
              <a:rPr lang="en-US" dirty="0" smtClean="0"/>
              <a:t>Oil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98316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600" dirty="0"/>
              <a:t>Recent estimates of proven oil reserves suggest that oil and natural gas will last only a few decades</a:t>
            </a:r>
            <a:r>
              <a:rPr lang="en-US" altLang="en-US" sz="26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600" dirty="0"/>
              <a:t>When will we reach peak production?</a:t>
            </a:r>
          </a:p>
          <a:p>
            <a:pPr lvl="1"/>
            <a:r>
              <a:rPr lang="en-US" altLang="en-US" sz="2600" dirty="0"/>
              <a:t>Likely to </a:t>
            </a:r>
            <a:r>
              <a:rPr lang="en-US" altLang="en-US" sz="2600" dirty="0" smtClean="0"/>
              <a:t>have already passed meaning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p</a:t>
            </a:r>
            <a:r>
              <a:rPr lang="en-US" altLang="en-US" sz="2600" dirty="0" smtClean="0"/>
              <a:t>eople </a:t>
            </a:r>
            <a:r>
              <a:rPr lang="en-US" altLang="en-US" sz="2600" dirty="0" smtClean="0"/>
              <a:t>alive today will </a:t>
            </a:r>
            <a:r>
              <a:rPr lang="en-US" altLang="en-US" sz="2600" dirty="0"/>
              <a:t>have to adjust to potential changes in lifestyle and economies in a post-petroleum </a:t>
            </a:r>
            <a:r>
              <a:rPr lang="en-US" altLang="en-US" sz="2600" dirty="0" smtClean="0"/>
              <a:t>era</a:t>
            </a:r>
          </a:p>
          <a:p>
            <a:pPr lvl="1"/>
            <a:endParaRPr lang="en-US" altLang="en-US" sz="26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/>
              <a:t>We are approaching the time when approximately 50% of the total crude oil available from transitional oil fields will have been consumed</a:t>
            </a:r>
            <a:r>
              <a:rPr lang="en-US" altLang="en-US" sz="2600" dirty="0" smtClean="0"/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6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/>
              <a:t>Proven reserves are about 1.2 trillion barrels. World consumption is quickly using what is left.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837882"/>
          </a:xfrm>
        </p:spPr>
        <p:txBody>
          <a:bodyPr/>
          <a:lstStyle/>
          <a:p>
            <a:r>
              <a:rPr lang="en-US" dirty="0" smtClean="0"/>
              <a:t>Oil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5105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 smtClean="0"/>
              <a:t>Measurement </a:t>
            </a:r>
            <a:r>
              <a:rPr lang="en-US" sz="2200" b="0" dirty="0"/>
              <a:t>of future resource availability is the reserves-to-production </a:t>
            </a:r>
            <a:r>
              <a:rPr lang="en-US" sz="2200" b="0" dirty="0" smtClean="0"/>
              <a:t>ratio calculated </a:t>
            </a:r>
            <a:r>
              <a:rPr lang="en-US" sz="2200" b="0" dirty="0"/>
              <a:t>by dividing the volume of total proved reserves by the volume of current annual </a:t>
            </a:r>
            <a:r>
              <a:rPr lang="en-US" sz="2200" b="0" dirty="0" smtClean="0"/>
              <a:t>consumption</a:t>
            </a:r>
          </a:p>
          <a:p>
            <a:pPr marL="800100" lvl="1" indent="-342900"/>
            <a:r>
              <a:rPr lang="en-US" sz="2200" b="0" dirty="0" smtClean="0"/>
              <a:t>Over time global oil reserves will </a:t>
            </a:r>
            <a:r>
              <a:rPr lang="en-US" sz="2200" dirty="0" smtClean="0"/>
              <a:t>may</a:t>
            </a:r>
            <a:r>
              <a:rPr lang="en-US" sz="2200" b="0" dirty="0" smtClean="0"/>
              <a:t> increase as new technologies will be able to increase production and access oil not currently profitable for extraction</a:t>
            </a:r>
          </a:p>
          <a:p>
            <a:pPr marL="800100" lvl="1" indent="-342900"/>
            <a:endParaRPr lang="en-US" sz="2200" dirty="0"/>
          </a:p>
          <a:p>
            <a:pPr marL="342900" lvl="1" indent="-342900">
              <a:spcAft>
                <a:spcPts val="600"/>
              </a:spcAft>
              <a:buClrTx/>
            </a:pPr>
            <a:r>
              <a:rPr lang="en-US" altLang="en-US" sz="2200" dirty="0" smtClean="0"/>
              <a:t>Currently, for </a:t>
            </a:r>
            <a:r>
              <a:rPr lang="en-US" altLang="en-US" sz="2200" dirty="0"/>
              <a:t>every three barrels of oil we consume, we are finding only one </a:t>
            </a:r>
            <a:r>
              <a:rPr lang="en-US" altLang="en-US" sz="2200" dirty="0" smtClean="0"/>
              <a:t>barrel</a:t>
            </a:r>
          </a:p>
          <a:p>
            <a:pPr marL="342900" lvl="1" indent="-342900">
              <a:spcAft>
                <a:spcPts val="600"/>
              </a:spcAft>
              <a:buClrTx/>
            </a:pPr>
            <a:endParaRPr lang="en-US" altLang="en-US" sz="2200" dirty="0"/>
          </a:p>
          <a:p>
            <a:pPr marL="342900" lvl="1" indent="-342900">
              <a:spcAft>
                <a:spcPts val="600"/>
              </a:spcAft>
              <a:buClrTx/>
            </a:pPr>
            <a:r>
              <a:rPr lang="en-US" altLang="en-US" sz="2200" dirty="0"/>
              <a:t>In the US production of oil as we know it now </a:t>
            </a:r>
            <a:r>
              <a:rPr lang="en-US" altLang="en-US" sz="2200" dirty="0" smtClean="0"/>
              <a:t>may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end by 2090. World production by 2100.</a:t>
            </a:r>
          </a:p>
          <a:p>
            <a:pPr marL="342900" lvl="1" indent="-342900">
              <a:spcAft>
                <a:spcPts val="600"/>
              </a:spcAft>
              <a:buClrTx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5575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Drilling technology and the exploration of oil deposits in the arctic and deep ocean have increased the threat of environmental damage from spills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Recent discovery of oil in Canada’s tar sands has led to clearing of vast amounts of boreal forest and the construction of additional pipelines through North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Geopolitical volatility and economics have also led to an unstable market for 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Fossil fuels still supply approximately 80% of the World’s commercial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Fossil fuel use is declining due to climate change concerns and the rapidly growing renewable energy sector but the United States and many other countries still have a heavy dependence on fossil fuels that will likely continue for many decades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896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47812"/>
            <a:ext cx="4335536" cy="4144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791200" cy="838518"/>
          </a:xfrm>
        </p:spPr>
        <p:txBody>
          <a:bodyPr/>
          <a:lstStyle/>
          <a:p>
            <a:r>
              <a:rPr lang="en-US" dirty="0" smtClean="0"/>
              <a:t>Oil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47812"/>
            <a:ext cx="43434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Oil refineries take crude oil and through a process of distillation turn the oil into various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Refineries release volatile organic compound pollutants into the air that are dangerous for ecosystems and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91200" cy="838200"/>
          </a:xfrm>
        </p:spPr>
        <p:txBody>
          <a:bodyPr/>
          <a:lstStyle/>
          <a:p>
            <a:r>
              <a:rPr lang="en-US" dirty="0" smtClean="0"/>
              <a:t>Oil Shale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831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/>
              <a:t>Fine grained sedimentary rock containing organic matter </a:t>
            </a:r>
            <a:r>
              <a:rPr lang="en-US" altLang="en-US" sz="2200" dirty="0" smtClean="0"/>
              <a:t>mixtures (kerogen).</a:t>
            </a:r>
          </a:p>
          <a:p>
            <a:pPr marL="800100" lvl="1" indent="-342900"/>
            <a:r>
              <a:rPr lang="en-US" altLang="en-US" sz="2200" dirty="0" smtClean="0"/>
              <a:t>Not the same as crude oil or tight oil but can be used as a substitute called </a:t>
            </a:r>
            <a:r>
              <a:rPr lang="en-US" altLang="en-US" sz="2200" dirty="0" err="1" smtClean="0"/>
              <a:t>synfuel</a:t>
            </a:r>
            <a:endParaRPr lang="en-US" altLang="en-US" sz="2200" dirty="0" smtClean="0"/>
          </a:p>
          <a:p>
            <a:pPr marL="800100" lvl="1" indent="-342900"/>
            <a:r>
              <a:rPr lang="en-US" altLang="en-US" sz="2200" dirty="0" smtClean="0"/>
              <a:t>More expensive to extract and process</a:t>
            </a:r>
            <a:endParaRPr lang="en-US" altLang="en-US" sz="2200" dirty="0"/>
          </a:p>
          <a:p>
            <a:pPr marL="800100" lvl="1" indent="-342900"/>
            <a:r>
              <a:rPr lang="en-US" altLang="en-US" sz="2200" dirty="0"/>
              <a:t>When heated to </a:t>
            </a:r>
            <a:r>
              <a:rPr lang="en-US" altLang="en-US" sz="2200" dirty="0" smtClean="0"/>
              <a:t>a high temperature pyrolysis occurs that turns oil shale into a vapor that can be turned into a usable form of oil</a:t>
            </a:r>
          </a:p>
          <a:p>
            <a:pPr marL="800100" lvl="1" indent="-342900"/>
            <a:r>
              <a:rPr lang="en-US" sz="2200" dirty="0"/>
              <a:t>Examples of oil-</a:t>
            </a:r>
            <a:r>
              <a:rPr lang="en-US" sz="2200" i="1" dirty="0"/>
              <a:t>bearing</a:t>
            </a:r>
            <a:r>
              <a:rPr lang="en-US" sz="2200" dirty="0"/>
              <a:t> shales are </a:t>
            </a:r>
            <a:r>
              <a:rPr lang="en-US" sz="2200" dirty="0" smtClean="0"/>
              <a:t>the Marcellus Shale, Bakken Formation</a:t>
            </a:r>
            <a:r>
              <a:rPr lang="en-US" sz="2200" dirty="0"/>
              <a:t>, Pierre Shale, Niobrara Formation, and Eagle Ford Formation.</a:t>
            </a:r>
            <a:endParaRPr lang="en-US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838200"/>
          </a:xfrm>
        </p:spPr>
        <p:txBody>
          <a:bodyPr/>
          <a:lstStyle/>
          <a:p>
            <a:r>
              <a:rPr lang="en-US" dirty="0" smtClean="0"/>
              <a:t>Oil Shale</a:t>
            </a:r>
            <a:endParaRPr lang="en-US" dirty="0"/>
          </a:p>
        </p:txBody>
      </p:sp>
      <p:pic>
        <p:nvPicPr>
          <p:cNvPr id="1028" name="Picture 4" descr="http://www.eia.gov/petroleum/drilling/images/dpmapv4l-wti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35379"/>
            <a:ext cx="6172199" cy="40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atgeoeducationblog.files.wordpress.com/2013/03/oilsh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9867"/>
            <a:ext cx="3352800" cy="251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 smtClean="0"/>
              <a:t>Tar Sands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906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/>
              <a:t>Sedimentary rocks or sands impregnated with tar oil, asphalt, or bitumen. </a:t>
            </a:r>
          </a:p>
          <a:p>
            <a:pPr lvl="1"/>
            <a:r>
              <a:rPr lang="en-US" altLang="en-US" sz="2200" dirty="0"/>
              <a:t>Recovered by mining the sands and then washing the oil out with hot water.</a:t>
            </a:r>
          </a:p>
          <a:p>
            <a:pPr lvl="1"/>
            <a:r>
              <a:rPr lang="en-US" altLang="en-US" sz="2200" dirty="0"/>
              <a:t>Most </a:t>
            </a:r>
            <a:r>
              <a:rPr lang="en-US" altLang="en-US" sz="2200" dirty="0" smtClean="0"/>
              <a:t>abundant reserves located in Alberta, Canada</a:t>
            </a:r>
            <a:endParaRPr lang="en-US" altLang="en-US" sz="2200" dirty="0"/>
          </a:p>
          <a:p>
            <a:pPr lvl="1"/>
            <a:r>
              <a:rPr lang="en-US" altLang="en-US" sz="2200" dirty="0" smtClean="0"/>
              <a:t>Strip mined in large swampy areas that are deforested, drained, and then removed layer by layer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pic>
        <p:nvPicPr>
          <p:cNvPr id="2050" name="Picture 2" descr="http://tarsandssolutions.org/i/tssn-la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6400800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838200"/>
          </a:xfrm>
        </p:spPr>
        <p:txBody>
          <a:bodyPr/>
          <a:lstStyle/>
          <a:p>
            <a:r>
              <a:rPr lang="en-US" dirty="0" smtClean="0"/>
              <a:t>Tar Sands</a:t>
            </a:r>
            <a:endParaRPr lang="en-US" dirty="0"/>
          </a:p>
        </p:txBody>
      </p:sp>
      <p:pic>
        <p:nvPicPr>
          <p:cNvPr id="3074" name="Picture 2" descr="http://www.desmogblog.com/sites/beta.desmogblog.com/files/blogimages/Tar-sands-oil-canad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80" y="914400"/>
            <a:ext cx="3830569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.guim.co.uk/sys-images/Guardian/Pix/pictures/2010/2/14/1266175506242/Alberta-tar-sands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arsandssolutions.org/images/uploads/article_images/AOSTRA,_bitumen_m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676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91200" cy="837882"/>
          </a:xfrm>
        </p:spPr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307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Only begun to utilize this resource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Transported by </a:t>
            </a:r>
            <a:r>
              <a:rPr lang="en-US" altLang="en-US" sz="2400" dirty="0" smtClean="0"/>
              <a:t>pipelines, not able to be safely shipped long distances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Currently makes up ¼ of the global energy consumption 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Considered a clean fuel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Produces fewer </a:t>
            </a:r>
            <a:r>
              <a:rPr lang="en-US" altLang="en-US" sz="2400" dirty="0" smtClean="0"/>
              <a:t>pollutants (specifically sulfur oxides) </a:t>
            </a:r>
            <a:r>
              <a:rPr lang="en-US" altLang="en-US" sz="2400" dirty="0"/>
              <a:t>than burning oil or coal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Could be a transition fuel to alternative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838518"/>
          </a:xfrm>
        </p:spPr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4" y="1127918"/>
            <a:ext cx="8505825" cy="4754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main compound in natural gas is methane that naturally accumulates as coal and oil is broken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natural gas reserves are found in the Middle East and Russia but gas trapped in tight sand and shale deposits have been identified in the United States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505200"/>
            <a:ext cx="5105400" cy="314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91200" cy="685482"/>
          </a:xfrm>
        </p:spPr>
        <p:txBody>
          <a:bodyPr/>
          <a:lstStyle/>
          <a:p>
            <a:r>
              <a:rPr lang="en-US" dirty="0" smtClean="0"/>
              <a:t>Natural Gas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906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Natural gas sources</a:t>
            </a:r>
          </a:p>
          <a:p>
            <a:pPr marL="800100" lvl="1" indent="-342900"/>
            <a:r>
              <a:rPr lang="en-US" sz="2400" dirty="0" smtClean="0"/>
              <a:t>Crude oil wells with a gas cap above the crude oil trap or gas dissolved in the oil produce </a:t>
            </a:r>
            <a:r>
              <a:rPr lang="en-US" sz="2400" i="1" dirty="0" smtClean="0"/>
              <a:t>associated gas </a:t>
            </a:r>
          </a:p>
          <a:p>
            <a:pPr marL="800100" lvl="1" indent="-342900"/>
            <a:endParaRPr lang="en-US" sz="2400" i="1" dirty="0" smtClean="0"/>
          </a:p>
          <a:p>
            <a:pPr marL="800100" lvl="1" indent="-342900"/>
            <a:r>
              <a:rPr lang="en-US" sz="2400" dirty="0" smtClean="0"/>
              <a:t>Gas wells and condensate wells are gas sources that contain little to no crude oil and are called </a:t>
            </a:r>
            <a:r>
              <a:rPr lang="en-US" sz="2400" i="1" dirty="0" smtClean="0"/>
              <a:t>non-associated gas</a:t>
            </a:r>
          </a:p>
          <a:p>
            <a:pPr marL="800100" lvl="1" indent="-342900"/>
            <a:endParaRPr lang="en-US" sz="2400" i="1" dirty="0" smtClean="0"/>
          </a:p>
          <a:p>
            <a:pPr marL="800100" lvl="1" indent="-342900"/>
            <a:r>
              <a:rPr lang="en-US" sz="2400" dirty="0" smtClean="0"/>
              <a:t>Condensate wells that contain heavier forms of natural gas (pentane) can also produce low weight hydrocarbons in the gas product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70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791200" cy="862330"/>
          </a:xfrm>
        </p:spPr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48130"/>
            <a:ext cx="7315200" cy="48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267200" cy="4906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Fracking </a:t>
            </a:r>
            <a:r>
              <a:rPr lang="en-US" sz="2400" b="0" dirty="0"/>
              <a:t>is the process of drilling down into the earth before a high-pressure water mixture is directed at the rock to release the gas inside. </a:t>
            </a:r>
            <a:endParaRPr lang="en-US" sz="2400" b="0" dirty="0" smtClean="0"/>
          </a:p>
          <a:p>
            <a:pPr marL="800100" lvl="1" indent="-342900"/>
            <a:r>
              <a:rPr lang="en-US" sz="2400" b="0" dirty="0" smtClean="0"/>
              <a:t>Water</a:t>
            </a:r>
            <a:r>
              <a:rPr lang="en-US" sz="2400" b="0" dirty="0"/>
              <a:t>, sand and chemicals are injected into the rock at high pressure which allows the gas to flow out to the head of the well.</a:t>
            </a:r>
            <a:endParaRPr lang="en-US" sz="2400" dirty="0"/>
          </a:p>
        </p:txBody>
      </p:sp>
      <p:pic>
        <p:nvPicPr>
          <p:cNvPr id="5122" name="Picture 2" descr="http://mediad.publicbroadcasting.net/p/wkms/files/201305/fracking-in-michigan-orig-stock-2012-11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27" y="1600200"/>
            <a:ext cx="4024745" cy="40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need-media.smugmug.com/Graphics/Graphics/i-sBJZVKm/1/L/oil%20Natural%20Gas%20Formation%2050%20to%20100%20mya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47" y="2438400"/>
            <a:ext cx="3293364" cy="40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838518"/>
          </a:xfrm>
        </p:spPr>
        <p:txBody>
          <a:bodyPr/>
          <a:lstStyle/>
          <a:p>
            <a:r>
              <a:rPr lang="en-US" dirty="0" smtClean="0"/>
              <a:t>Fossil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8418"/>
            <a:ext cx="8553512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Forms of stored solar energy (converted into chemical energy by photosynthesis)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Result of incomplete biological decomposition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Stored in sedimentary rocks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08740"/>
            <a:ext cx="5029201" cy="35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91200" cy="837882"/>
          </a:xfrm>
        </p:spPr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pic>
        <p:nvPicPr>
          <p:cNvPr id="4098" name="Picture 2" descr="http://www.napavalley.edu/Library/PublishingImages/fracking-info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39911"/>
            <a:ext cx="7086600" cy="53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34200" cy="990282"/>
          </a:xfrm>
        </p:spPr>
        <p:txBody>
          <a:bodyPr/>
          <a:lstStyle/>
          <a:p>
            <a:r>
              <a:rPr lang="en-US" dirty="0" smtClean="0"/>
              <a:t>Natural Gas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6783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Water consumption and contamination from fracking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Cheap prices inhibits the market exploration of energy from renewable energy sources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Intercontinental shipping of natural gas is dangerous due to the volatility of the gas and the possibility of ignition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91200" cy="762000"/>
          </a:xfrm>
        </p:spPr>
        <p:txBody>
          <a:bodyPr/>
          <a:lstStyle/>
          <a:p>
            <a:r>
              <a:rPr lang="en-US" dirty="0" smtClean="0"/>
              <a:t>Methane 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486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/>
              <a:t>Beneath the seafloor there exist deposits known as methane hydrates</a:t>
            </a:r>
          </a:p>
          <a:p>
            <a:pPr lvl="1"/>
            <a:r>
              <a:rPr lang="en-US" altLang="en-US" sz="2200" dirty="0"/>
              <a:t>White, ice like compound made up of molecules of methane gas molecular “cages” of frozen water</a:t>
            </a:r>
          </a:p>
          <a:p>
            <a:pPr lvl="1"/>
            <a:r>
              <a:rPr lang="en-US" altLang="en-US" sz="2200" dirty="0"/>
              <a:t>Forms as a result of microbial decomposition on the sea floor and then trapped in ice</a:t>
            </a:r>
          </a:p>
          <a:p>
            <a:pPr lvl="1"/>
            <a:r>
              <a:rPr lang="en-US" altLang="en-US" sz="2200" dirty="0"/>
              <a:t>Also found on land in </a:t>
            </a:r>
            <a:r>
              <a:rPr lang="en-US" altLang="en-US" sz="2200" dirty="0" smtClean="0"/>
              <a:t>permafrost</a:t>
            </a:r>
          </a:p>
          <a:p>
            <a:pPr lvl="1"/>
            <a:endParaRPr lang="en-US" altLang="en-US" sz="22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Found in ocean where deep, cold seawater provides high pressure and low temperatures.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Not stable at lower pressure and warmer temps</a:t>
            </a:r>
            <a:r>
              <a:rPr lang="en-US" altLang="en-US" sz="2200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altLang="en-US" sz="22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Potential </a:t>
            </a:r>
            <a:r>
              <a:rPr lang="en-US" altLang="en-US" sz="2200" dirty="0"/>
              <a:t>energy source but currently no way to mine or transport the gas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 smtClean="0"/>
              <a:t>Methane 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Recent releases of methane hydrates have been documented in the Arctic ocean and in the permafrost of Russia</a:t>
            </a:r>
            <a:endParaRPr lang="en-US" sz="2200" dirty="0"/>
          </a:p>
        </p:txBody>
      </p:sp>
      <p:pic>
        <p:nvPicPr>
          <p:cNvPr id="6148" name="Picture 4" descr="http://www.rdmag.com/sites/rdmag.com/files/The_invisible_key_to_methane_hydrates_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40574"/>
            <a:ext cx="30480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g.washingtonpost.com/wp-apps/imrs.php?src=https://img.washingtonpost.com/rf/image_908w/2010-2019/WashingtonPost/2014/07/29/Production/WashingtonPost/Images/Par7939306-8014.jpg&amp;w=14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495220" cy="29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media.licdn.com/mpr/mpr/p/1/005/064/10c/1fb59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26157"/>
            <a:ext cx="3429580" cy="25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762000"/>
          </a:xfrm>
        </p:spPr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3340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S</a:t>
            </a:r>
            <a:r>
              <a:rPr lang="en-US" altLang="en-US" sz="2600" dirty="0" smtClean="0"/>
              <a:t>olid</a:t>
            </a:r>
            <a:r>
              <a:rPr lang="en-US" altLang="en-US" sz="2600" dirty="0"/>
              <a:t>, brittle, carbonaceous </a:t>
            </a:r>
            <a:r>
              <a:rPr lang="en-US" altLang="en-US" sz="2600" dirty="0" smtClean="0"/>
              <a:t>rock</a:t>
            </a:r>
            <a:endParaRPr lang="en-US" altLang="en-US" sz="2600" dirty="0"/>
          </a:p>
          <a:p>
            <a:pPr lvl="1"/>
            <a:r>
              <a:rPr lang="en-US" altLang="en-US" sz="2600" dirty="0"/>
              <a:t>Most abundant fossil fuel</a:t>
            </a:r>
          </a:p>
          <a:p>
            <a:pPr lvl="1"/>
            <a:r>
              <a:rPr lang="en-US" altLang="en-US" sz="2600" dirty="0" smtClean="0"/>
              <a:t>Found mostly in North America, Europe and Asia with proven reserves mostly in China, Russia, and the United States</a:t>
            </a:r>
            <a:endParaRPr lang="en-US" altLang="en-US" sz="2600" dirty="0" smtClean="0"/>
          </a:p>
          <a:p>
            <a:pPr lvl="1"/>
            <a:endParaRPr lang="en-US" altLang="en-US" sz="26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/>
              <a:t>Classified according to its energy and sulfur content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Anthracite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Bituminous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Subbituminous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Lignite </a:t>
            </a:r>
            <a:endParaRPr lang="en-US" altLang="en-US" sz="2600" dirty="0" smtClean="0"/>
          </a:p>
          <a:p>
            <a:pPr lvl="1">
              <a:lnSpc>
                <a:spcPct val="90000"/>
              </a:lnSpc>
            </a:pPr>
            <a:endParaRPr lang="en-US" altLang="en-US" sz="26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/>
              <a:t>Energy content greatest in anthracite and lowest in </a:t>
            </a:r>
            <a:r>
              <a:rPr lang="en-US" altLang="en-US" sz="2600" dirty="0" smtClean="0"/>
              <a:t>lignite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6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/>
              <a:t>Lower sulfur coal emits less sulfur dioxide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838200"/>
          </a:xfrm>
        </p:spPr>
        <p:txBody>
          <a:bodyPr/>
          <a:lstStyle/>
          <a:p>
            <a:r>
              <a:rPr lang="en-US" dirty="0" smtClean="0"/>
              <a:t>Coal </a:t>
            </a:r>
            <a:endParaRPr lang="en-US" dirty="0"/>
          </a:p>
        </p:txBody>
      </p:sp>
      <p:pic>
        <p:nvPicPr>
          <p:cNvPr id="4" name="Picture 3" descr="bot7e_fig_18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371600"/>
            <a:ext cx="7392194" cy="496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3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762000"/>
          </a:xfrm>
        </p:spPr>
        <p:txBody>
          <a:bodyPr/>
          <a:lstStyle/>
          <a:p>
            <a:r>
              <a:rPr lang="en-US" dirty="0" smtClean="0"/>
              <a:t>Coal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1355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Coal can be mined from the surface through strip mining or mountain top removal or from underground </a:t>
            </a:r>
            <a:r>
              <a:rPr lang="en-US" sz="2200" dirty="0" smtClean="0"/>
              <a:t>shafts</a:t>
            </a:r>
          </a:p>
          <a:p>
            <a:pPr marL="800100" lvl="1" indent="-342900"/>
            <a:r>
              <a:rPr lang="en-US" sz="2200" dirty="0" smtClean="0"/>
              <a:t>Mining for coal is dangerous for workers and leads to environmental concerns</a:t>
            </a:r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895600"/>
            <a:ext cx="4004411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95600"/>
            <a:ext cx="40005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" y="5638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Mountain top removal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562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Strip Mining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Burning coal emits </a:t>
            </a:r>
            <a:r>
              <a:rPr lang="en-US" altLang="en-US" sz="2200" dirty="0"/>
              <a:t>harmful </a:t>
            </a:r>
            <a:r>
              <a:rPr lang="en-US" altLang="en-US" sz="2200" dirty="0" smtClean="0"/>
              <a:t>pollutants</a:t>
            </a:r>
            <a:endParaRPr lang="en-US" altLang="en-US" dirty="0" smtClean="0"/>
          </a:p>
          <a:p>
            <a:pPr marL="800100" lvl="1" indent="-342900">
              <a:lnSpc>
                <a:spcPct val="90000"/>
              </a:lnSpc>
            </a:pPr>
            <a:r>
              <a:rPr lang="en-US" altLang="en-US" sz="2200" dirty="0" smtClean="0"/>
              <a:t>Sulfur dioxide, nitrogen oxides and carbon dioxide are released in the process of burning coal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200" dirty="0" smtClean="0"/>
              <a:t>Additional toxins such as mercury, arsenic, chromium, lead, and uranium could be released into the air from coal impurities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200" dirty="0" smtClean="0"/>
              <a:t>Coal power plants emit more radioactivity into the surrounding environment than nuclear power plants</a:t>
            </a:r>
          </a:p>
          <a:p>
            <a:pPr lvl="1" indent="0">
              <a:lnSpc>
                <a:spcPct val="90000"/>
              </a:lnSpc>
              <a:buNone/>
            </a:pPr>
            <a:endParaRPr lang="en-US" altLang="en-US" sz="22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Coal combustion produces toxic ash that must be stored on sites around power plants and can be vulnerable to spills into surrounding ecosystems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075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762000"/>
          </a:xfrm>
        </p:spPr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18160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Coal combustion is the greatest environmental concern.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Legislation worldwide has restricted the amount of pollutants produced by coal burning plants but not enough to prevent damage to the environment and cause climate shifts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As oil and gas reserves dry up more </a:t>
            </a:r>
            <a:r>
              <a:rPr lang="en-US" altLang="en-US" sz="2400" dirty="0" smtClean="0"/>
              <a:t>pressure is </a:t>
            </a:r>
            <a:r>
              <a:rPr lang="en-US" altLang="en-US" sz="2400" dirty="0"/>
              <a:t>put on coal</a:t>
            </a:r>
            <a:r>
              <a:rPr lang="en-US" altLang="en-US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Increased use of coal will have significant environmental </a:t>
            </a:r>
            <a:r>
              <a:rPr lang="en-US" altLang="en-US" sz="2400" dirty="0" smtClean="0"/>
              <a:t>impact due to the increase in pollutants.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791200" cy="762318"/>
          </a:xfrm>
        </p:spPr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831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Options </a:t>
            </a:r>
            <a:r>
              <a:rPr lang="en-US" altLang="en-US" sz="2600" dirty="0"/>
              <a:t>for cleaner coal include:</a:t>
            </a:r>
          </a:p>
          <a:p>
            <a:pPr lvl="1"/>
            <a:r>
              <a:rPr lang="en-US" altLang="en-US" sz="2600" dirty="0" smtClean="0"/>
              <a:t>Physical cleaning before combustion</a:t>
            </a:r>
            <a:endParaRPr lang="en-US" altLang="en-US" sz="2600" dirty="0"/>
          </a:p>
          <a:p>
            <a:pPr lvl="1"/>
            <a:r>
              <a:rPr lang="en-US" altLang="en-US" sz="2600" dirty="0"/>
              <a:t>Injection of material rich in calcium carbonate into the gases following burning (scrubbers</a:t>
            </a:r>
            <a:r>
              <a:rPr lang="en-US" altLang="en-US" sz="2600" dirty="0" smtClean="0"/>
              <a:t>)</a:t>
            </a:r>
          </a:p>
          <a:p>
            <a:pPr lvl="1"/>
            <a:r>
              <a:rPr lang="en-US" altLang="en-US" sz="2600" dirty="0" smtClean="0"/>
              <a:t>Conversion </a:t>
            </a:r>
            <a:r>
              <a:rPr lang="en-US" altLang="en-US" sz="2600" dirty="0"/>
              <a:t>of coal at power plants into gas before burning.</a:t>
            </a:r>
          </a:p>
          <a:p>
            <a:pPr lvl="1"/>
            <a:r>
              <a:rPr lang="en-US" altLang="en-US" sz="2600" dirty="0"/>
              <a:t>Convert coal to oil</a:t>
            </a:r>
            <a:r>
              <a:rPr lang="en-US" altLang="en-US" sz="2600" dirty="0" smtClean="0"/>
              <a:t>.</a:t>
            </a:r>
          </a:p>
          <a:p>
            <a:pPr lvl="1"/>
            <a:r>
              <a:rPr lang="en-US" altLang="en-US" sz="2600" dirty="0" smtClean="0"/>
              <a:t>Carbon capture and storage in rock beds</a:t>
            </a:r>
            <a:endParaRPr lang="en-US" altLang="en-US" sz="2600" dirty="0"/>
          </a:p>
          <a:p>
            <a:pPr marL="274320" lvl="1" indent="0">
              <a:buNone/>
            </a:pPr>
            <a:endParaRPr lang="en-US" altLang="en-US" sz="2600" dirty="0" smtClean="0"/>
          </a:p>
          <a:p>
            <a:pPr marL="274320" lvl="1" indent="0">
              <a:buNone/>
            </a:pPr>
            <a:r>
              <a:rPr lang="en-US" altLang="en-US" sz="2600" b="1" dirty="0" smtClean="0"/>
              <a:t>Goal: Development </a:t>
            </a:r>
            <a:r>
              <a:rPr lang="en-US" altLang="en-US" sz="2600" b="1" dirty="0"/>
              <a:t>of zero emissions coal-burning electric power plants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3733</TotalTime>
  <Words>1466</Words>
  <Application>Microsoft Office PowerPoint</Application>
  <PresentationFormat>On-screen Show (4:3)</PresentationFormat>
  <Paragraphs>175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Arial Black</vt:lpstr>
      <vt:lpstr>Essential</vt:lpstr>
      <vt:lpstr>Ap environmental</vt:lpstr>
      <vt:lpstr>Fossil fuels</vt:lpstr>
      <vt:lpstr>Fossil fuels</vt:lpstr>
      <vt:lpstr>Coal</vt:lpstr>
      <vt:lpstr>Coal </vt:lpstr>
      <vt:lpstr>Coal concerns</vt:lpstr>
      <vt:lpstr>Coal concerns</vt:lpstr>
      <vt:lpstr>Coal</vt:lpstr>
      <vt:lpstr>Coal</vt:lpstr>
      <vt:lpstr>Crude oil and natural gas</vt:lpstr>
      <vt:lpstr>Crude oil and natural gas</vt:lpstr>
      <vt:lpstr>Crude oil and natural gas</vt:lpstr>
      <vt:lpstr>Crude oil and natural gas</vt:lpstr>
      <vt:lpstr>Petroleum production</vt:lpstr>
      <vt:lpstr>Petroleum Production</vt:lpstr>
      <vt:lpstr>Petroleum production</vt:lpstr>
      <vt:lpstr>Oil in the 21st century</vt:lpstr>
      <vt:lpstr>Oil in the 21st century</vt:lpstr>
      <vt:lpstr>Oil Concerns</vt:lpstr>
      <vt:lpstr>Oil concerns</vt:lpstr>
      <vt:lpstr>Oil Shale</vt:lpstr>
      <vt:lpstr>Oil Shale</vt:lpstr>
      <vt:lpstr>Tar Sands</vt:lpstr>
      <vt:lpstr>Tar Sands</vt:lpstr>
      <vt:lpstr>Natural Gas</vt:lpstr>
      <vt:lpstr>Natural Gas</vt:lpstr>
      <vt:lpstr>Natural Gas </vt:lpstr>
      <vt:lpstr>Natural gas</vt:lpstr>
      <vt:lpstr>Natural Gas</vt:lpstr>
      <vt:lpstr>Natural Gas</vt:lpstr>
      <vt:lpstr>Natural Gas Concerns</vt:lpstr>
      <vt:lpstr>Methane Hydrates</vt:lpstr>
      <vt:lpstr>Methane Hydrates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environmental</dc:title>
  <dc:creator>James Lamberth</dc:creator>
  <cp:lastModifiedBy>Leslie Lambert</cp:lastModifiedBy>
  <cp:revision>35</cp:revision>
  <dcterms:created xsi:type="dcterms:W3CDTF">2015-12-01T01:16:39Z</dcterms:created>
  <dcterms:modified xsi:type="dcterms:W3CDTF">2018-04-18T17:44:18Z</dcterms:modified>
</cp:coreProperties>
</file>