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8" r:id="rId4"/>
    <p:sldId id="259" r:id="rId5"/>
    <p:sldId id="260" r:id="rId6"/>
    <p:sldId id="261" r:id="rId7"/>
    <p:sldId id="262" r:id="rId8"/>
    <p:sldId id="264" r:id="rId9"/>
    <p:sldId id="265" r:id="rId10"/>
    <p:sldId id="266" r:id="rId11"/>
    <p:sldId id="267" r:id="rId12"/>
    <p:sldId id="268" r:id="rId13"/>
    <p:sldId id="271" r:id="rId14"/>
    <p:sldId id="269" r:id="rId15"/>
    <p:sldId id="270" r:id="rId16"/>
    <p:sldId id="272" r:id="rId17"/>
    <p:sldId id="273" r:id="rId18"/>
    <p:sldId id="274" r:id="rId19"/>
    <p:sldId id="275" r:id="rId20"/>
    <p:sldId id="276" r:id="rId21"/>
    <p:sldId id="278" r:id="rId22"/>
    <p:sldId id="284" r:id="rId23"/>
    <p:sldId id="285"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80" autoAdjust="0"/>
  </p:normalViewPr>
  <p:slideViewPr>
    <p:cSldViewPr>
      <p:cViewPr varScale="1">
        <p:scale>
          <a:sx n="63" d="100"/>
          <a:sy n="63" d="100"/>
        </p:scale>
        <p:origin x="15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41AC80-D1DC-476C-A5BF-8948DE8BDDB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3DF988-E934-4387-8F1A-636A51E6E5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1AC80-D1DC-476C-A5BF-8948DE8BDDB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DF988-E934-4387-8F1A-636A51E6E5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1AC80-D1DC-476C-A5BF-8948DE8BDDB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DF988-E934-4387-8F1A-636A51E6E5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41AC80-D1DC-476C-A5BF-8948DE8BDDB6}"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DF988-E934-4387-8F1A-636A51E6E5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441AC80-D1DC-476C-A5BF-8948DE8BDDB6}" type="datetimeFigureOut">
              <a:rPr lang="en-US" smtClean="0"/>
              <a:t>4/18/2018</a:t>
            </a:fld>
            <a:endParaRPr lang="en-US"/>
          </a:p>
        </p:txBody>
      </p:sp>
      <p:sp>
        <p:nvSpPr>
          <p:cNvPr id="8" name="Slide Number Placeholder 7"/>
          <p:cNvSpPr>
            <a:spLocks noGrp="1"/>
          </p:cNvSpPr>
          <p:nvPr>
            <p:ph type="sldNum" sz="quarter" idx="11"/>
          </p:nvPr>
        </p:nvSpPr>
        <p:spPr/>
        <p:txBody>
          <a:bodyPr/>
          <a:lstStyle/>
          <a:p>
            <a:fld id="{9E3DF988-E934-4387-8F1A-636A51E6E50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41AC80-D1DC-476C-A5BF-8948DE8BDDB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DF988-E934-4387-8F1A-636A51E6E5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41AC80-D1DC-476C-A5BF-8948DE8BDDB6}"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DF988-E934-4387-8F1A-636A51E6E5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1AC80-D1DC-476C-A5BF-8948DE8BDDB6}"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DF988-E934-4387-8F1A-636A51E6E5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1AC80-D1DC-476C-A5BF-8948DE8BDDB6}"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DF988-E934-4387-8F1A-636A51E6E5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1AC80-D1DC-476C-A5BF-8948DE8BDDB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DF988-E934-4387-8F1A-636A51E6E50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1AC80-D1DC-476C-A5BF-8948DE8BDDB6}"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E3DF988-E934-4387-8F1A-636A51E6E50A}"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441AC80-D1DC-476C-A5BF-8948DE8BDDB6}" type="datetimeFigureOut">
              <a:rPr lang="en-US" smtClean="0"/>
              <a:t>4/18/2018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E3DF988-E934-4387-8F1A-636A51E6E50A}"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s://www.ted.com/talks/steven_cowley_fusion_is_energy_s_future"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0"/>
            <a:ext cx="8458200" cy="762000"/>
          </a:xfrm>
        </p:spPr>
        <p:txBody>
          <a:bodyPr/>
          <a:lstStyle/>
          <a:p>
            <a:r>
              <a:rPr lang="en-US" sz="4400" dirty="0" smtClean="0"/>
              <a:t>AP environmental</a:t>
            </a:r>
            <a:endParaRPr lang="en-US" sz="4400" dirty="0"/>
          </a:p>
        </p:txBody>
      </p:sp>
      <p:sp>
        <p:nvSpPr>
          <p:cNvPr id="3" name="Subtitle 2"/>
          <p:cNvSpPr>
            <a:spLocks noGrp="1"/>
          </p:cNvSpPr>
          <p:nvPr>
            <p:ph type="subTitle" idx="1"/>
          </p:nvPr>
        </p:nvSpPr>
        <p:spPr/>
        <p:txBody>
          <a:bodyPr/>
          <a:lstStyle/>
          <a:p>
            <a:r>
              <a:rPr lang="en-US" dirty="0" smtClean="0"/>
              <a:t>Nuclear Energy (Ch. 19)</a:t>
            </a:r>
            <a:endParaRPr lang="en-US" dirty="0"/>
          </a:p>
        </p:txBody>
      </p:sp>
    </p:spTree>
    <p:extLst>
      <p:ext uri="{BB962C8B-B14F-4D97-AF65-F5344CB8AC3E}">
        <p14:creationId xmlns:p14="http://schemas.microsoft.com/office/powerpoint/2010/main" val="357862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762000"/>
          </a:xfrm>
        </p:spPr>
        <p:txBody>
          <a:bodyPr/>
          <a:lstStyle/>
          <a:p>
            <a:r>
              <a:rPr lang="en-US" dirty="0" smtClean="0"/>
              <a:t>Nuclear Power Generation</a:t>
            </a:r>
            <a:endParaRPr lang="en-US" dirty="0"/>
          </a:p>
        </p:txBody>
      </p:sp>
      <p:sp>
        <p:nvSpPr>
          <p:cNvPr id="3" name="Content Placeholder 2"/>
          <p:cNvSpPr>
            <a:spLocks noGrp="1"/>
          </p:cNvSpPr>
          <p:nvPr>
            <p:ph idx="1"/>
          </p:nvPr>
        </p:nvSpPr>
        <p:spPr>
          <a:xfrm>
            <a:off x="381000" y="1219200"/>
            <a:ext cx="8305800" cy="5181600"/>
          </a:xfrm>
        </p:spPr>
        <p:txBody>
          <a:bodyPr/>
          <a:lstStyle/>
          <a:p>
            <a:pPr marL="342900" indent="-342900">
              <a:buFont typeface="Arial" panose="020B0604020202020204" pitchFamily="34" charset="0"/>
              <a:buChar char="•"/>
            </a:pPr>
            <a:r>
              <a:rPr lang="en-US" sz="2200" dirty="0" smtClean="0"/>
              <a:t>Nuclear energy in power plants is generated in nuclear reactors that produce and control nuclear fission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most common fuel in nuclear reactors is Uranium 235</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Uranium 235 is found in 0.7% of Uranium ores and is dangerous to mine because of radioactive dust and tailings as well as the threat of radon gas emissions</a:t>
            </a:r>
            <a:r>
              <a:rPr lang="en-US" dirty="0" smtClean="0"/>
              <a:t>												</a:t>
            </a:r>
            <a:endParaRPr lang="en-US" dirty="0"/>
          </a:p>
        </p:txBody>
      </p:sp>
      <p:pic>
        <p:nvPicPr>
          <p:cNvPr id="1026" name="Picture 2" descr="http://www.ansnuclearcafe.org/wp-content/uploads/2012/05/uranium-o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327" y="4648200"/>
            <a:ext cx="3200400" cy="193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8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228600"/>
            <a:ext cx="8001000" cy="837882"/>
          </a:xfrm>
        </p:spPr>
        <p:txBody>
          <a:bodyPr/>
          <a:lstStyle/>
          <a:p>
            <a:r>
              <a:rPr lang="en-US" dirty="0" smtClean="0"/>
              <a:t>Nuclear Power generation</a:t>
            </a:r>
            <a:endParaRPr lang="en-US" dirty="0"/>
          </a:p>
        </p:txBody>
      </p:sp>
      <p:sp>
        <p:nvSpPr>
          <p:cNvPr id="3" name="Content Placeholder 2"/>
          <p:cNvSpPr>
            <a:spLocks noGrp="1"/>
          </p:cNvSpPr>
          <p:nvPr>
            <p:ph idx="1"/>
          </p:nvPr>
        </p:nvSpPr>
        <p:spPr>
          <a:xfrm>
            <a:off x="304800" y="1066800"/>
            <a:ext cx="8534400" cy="4678363"/>
          </a:xfrm>
        </p:spPr>
        <p:txBody>
          <a:bodyPr>
            <a:normAutofit/>
          </a:bodyPr>
          <a:lstStyle/>
          <a:p>
            <a:pPr marL="342900" indent="-342900">
              <a:buFont typeface="Arial" panose="020B0604020202020204" pitchFamily="34" charset="0"/>
              <a:buChar char="•"/>
            </a:pPr>
            <a:r>
              <a:rPr lang="en-US" sz="2200" dirty="0" smtClean="0"/>
              <a:t>When processed the uranium ore is turned in to cylindrical pellets the thickness of a pencil and measuring 1.5cm long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Each pellet weighs approximately 8.5 grams and is equal to a ton of coal or 4 barrels of crude oil</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Pellets are stacked in metal rods 4 meters long and then 100 rods create a fuel assembly</a:t>
            </a:r>
            <a:endParaRPr lang="en-US" sz="2200" dirty="0"/>
          </a:p>
        </p:txBody>
      </p:sp>
      <p:pic>
        <p:nvPicPr>
          <p:cNvPr id="2050" name="Picture 2" descr="https://papundits.files.wordpress.com/2009/03/nuclear_fuel_pell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19600"/>
            <a:ext cx="23812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rc.gov/reading-rm/doc-collections/fact-sheets/fuel-assembly-n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9601"/>
            <a:ext cx="3300412" cy="220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10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762000"/>
          </a:xfrm>
        </p:spPr>
        <p:txBody>
          <a:bodyPr/>
          <a:lstStyle/>
          <a:p>
            <a:r>
              <a:rPr lang="en-US" dirty="0" smtClean="0"/>
              <a:t>Nuclear Power generation</a:t>
            </a:r>
            <a:endParaRPr lang="en-US" dirty="0"/>
          </a:p>
        </p:txBody>
      </p:sp>
      <p:sp>
        <p:nvSpPr>
          <p:cNvPr id="3" name="Content Placeholder 2"/>
          <p:cNvSpPr>
            <a:spLocks noGrp="1"/>
          </p:cNvSpPr>
          <p:nvPr>
            <p:ph idx="1"/>
          </p:nvPr>
        </p:nvSpPr>
        <p:spPr>
          <a:xfrm>
            <a:off x="152400" y="1143000"/>
            <a:ext cx="8686800" cy="4983163"/>
          </a:xfrm>
        </p:spPr>
        <p:txBody>
          <a:bodyPr/>
          <a:lstStyle/>
          <a:p>
            <a:pPr marL="342900" indent="-342900">
              <a:buFont typeface="Arial" panose="020B0604020202020204" pitchFamily="34" charset="0"/>
              <a:buChar char="•"/>
            </a:pPr>
            <a:r>
              <a:rPr lang="en-US" sz="2200" dirty="0" smtClean="0"/>
              <a:t>Thousands of fuel assemblies containing 100 tons of uranium are bundled together in a heavy steel vessel called a reactor core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Free neutrons are released in the reactor core to begin a chain reaction of nuclear fission reactions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To control the nuclear fission reactions a neutron absorbing solution is circulated between fuel rods and control rods of neutron absorbing materials  can be inserted into spaces between fuel assemblies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11187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761682"/>
          </a:xfrm>
        </p:spPr>
        <p:txBody>
          <a:bodyPr/>
          <a:lstStyle/>
          <a:p>
            <a:r>
              <a:rPr lang="en-US" dirty="0" smtClean="0"/>
              <a:t>Nuclear Power Generation</a:t>
            </a:r>
            <a:endParaRPr lang="en-US" dirty="0"/>
          </a:p>
        </p:txBody>
      </p:sp>
      <p:pic>
        <p:nvPicPr>
          <p:cNvPr id="4098" name="Picture 2" descr="http://www.bcscience10.com/images/0_quiz-7.3-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2328"/>
            <a:ext cx="4765963" cy="48768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2.lege.net/cetinbal/FJ/fission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64123" y="2635325"/>
            <a:ext cx="5016354"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3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685482"/>
          </a:xfrm>
        </p:spPr>
        <p:txBody>
          <a:bodyPr/>
          <a:lstStyle/>
          <a:p>
            <a:r>
              <a:rPr lang="en-US" dirty="0" smtClean="0"/>
              <a:t>Nuclear Power Generation</a:t>
            </a:r>
            <a:endParaRPr lang="en-US" dirty="0"/>
          </a:p>
        </p:txBody>
      </p:sp>
      <p:pic>
        <p:nvPicPr>
          <p:cNvPr id="3074" name="Picture 2" descr="http://i1-news.softpedia-static.com/images/news2/Ultra-efficient-Nuclear-Fuels-too-Unstable-for-U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3" y="1785938"/>
            <a:ext cx="3009044" cy="3771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esources.hwb.wales.gov.uk/VTC/2008-09/science/irf08_48/Images/Nuclear-rea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917" y="1905000"/>
            <a:ext cx="5715000"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9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838518"/>
          </a:xfrm>
        </p:spPr>
        <p:txBody>
          <a:bodyPr/>
          <a:lstStyle/>
          <a:p>
            <a:r>
              <a:rPr lang="en-US" dirty="0" smtClean="0"/>
              <a:t>Nuclear Power Generation</a:t>
            </a:r>
            <a:endParaRPr lang="en-US" dirty="0"/>
          </a:p>
        </p:txBody>
      </p:sp>
      <p:sp>
        <p:nvSpPr>
          <p:cNvPr id="3" name="Content Placeholder 2"/>
          <p:cNvSpPr>
            <a:spLocks noGrp="1"/>
          </p:cNvSpPr>
          <p:nvPr>
            <p:ph idx="1"/>
          </p:nvPr>
        </p:nvSpPr>
        <p:spPr>
          <a:xfrm>
            <a:off x="228600" y="1219200"/>
            <a:ext cx="8610600" cy="4754563"/>
          </a:xfrm>
        </p:spPr>
        <p:txBody>
          <a:bodyPr>
            <a:normAutofit/>
          </a:bodyPr>
          <a:lstStyle/>
          <a:p>
            <a:pPr marL="342900" indent="-342900">
              <a:buFont typeface="Arial" panose="020B0604020202020204" pitchFamily="34" charset="0"/>
              <a:buChar char="•"/>
            </a:pPr>
            <a:r>
              <a:rPr lang="en-US" sz="2200" dirty="0" smtClean="0"/>
              <a:t>There are currently 104 nuclear power plants in the United States</a:t>
            </a:r>
            <a:endParaRPr lang="en-US" sz="2200" dirty="0"/>
          </a:p>
          <a:p>
            <a:pPr marL="342900" indent="-342900">
              <a:buFont typeface="Arial" panose="020B0604020202020204" pitchFamily="34" charset="0"/>
              <a:buChar char="•"/>
            </a:pPr>
            <a:r>
              <a:rPr lang="en-US" sz="2200" dirty="0" smtClean="0"/>
              <a:t>Most nuclear power plants use a reactor core to heat water that then is turned to steam and directed through pipes to turn a turbine that drives a generator to produce electricity</a:t>
            </a:r>
            <a:endParaRPr lang="en-US" sz="2200" dirty="0"/>
          </a:p>
        </p:txBody>
      </p:sp>
      <p:pic>
        <p:nvPicPr>
          <p:cNvPr id="5122" name="Picture 2" descr="http://zidbits.com/wp-content/uploads/2011/04/Power-Plant-wor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76600"/>
            <a:ext cx="6472627" cy="315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0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01000" cy="1371600"/>
          </a:xfrm>
        </p:spPr>
        <p:txBody>
          <a:bodyPr>
            <a:normAutofit fontScale="90000"/>
          </a:bodyPr>
          <a:lstStyle/>
          <a:p>
            <a:r>
              <a:rPr lang="en-US" dirty="0" smtClean="0"/>
              <a:t>Nuclear Power advantages and disadvantages</a:t>
            </a:r>
            <a:endParaRPr lang="en-US" dirty="0"/>
          </a:p>
        </p:txBody>
      </p:sp>
      <p:sp>
        <p:nvSpPr>
          <p:cNvPr id="3" name="Content Placeholder 2"/>
          <p:cNvSpPr>
            <a:spLocks noGrp="1"/>
          </p:cNvSpPr>
          <p:nvPr>
            <p:ph idx="1"/>
          </p:nvPr>
        </p:nvSpPr>
        <p:spPr>
          <a:xfrm>
            <a:off x="457200" y="1752600"/>
            <a:ext cx="8229600" cy="4572000"/>
          </a:xfrm>
        </p:spPr>
        <p:txBody>
          <a:bodyPr>
            <a:normAutofit/>
          </a:bodyPr>
          <a:lstStyle/>
          <a:p>
            <a:pPr marL="342900" indent="-342900">
              <a:buFont typeface="Arial" panose="020B0604020202020204" pitchFamily="34" charset="0"/>
              <a:buChar char="•"/>
            </a:pPr>
            <a:r>
              <a:rPr lang="en-US" sz="2200" dirty="0" smtClean="0"/>
              <a:t>Nuclear power is considered “clean” energy because the operation of creating electricity from nuclear fission does not produce air pollution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Nuclear power is also a way to reduce the use of fossil fuels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Concerns about nuclear power surround the possibility of nuclear accidents and the disposal of radioactive waste</a:t>
            </a:r>
            <a:endParaRPr lang="en-US" sz="2200" dirty="0"/>
          </a:p>
        </p:txBody>
      </p:sp>
    </p:spTree>
    <p:extLst>
      <p:ext uri="{BB962C8B-B14F-4D97-AF65-F5344CB8AC3E}">
        <p14:creationId xmlns:p14="http://schemas.microsoft.com/office/powerpoint/2010/main" val="220294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05800" cy="4572000"/>
          </a:xfrm>
        </p:spPr>
        <p:txBody>
          <a:bodyPr>
            <a:normAutofit/>
          </a:bodyPr>
          <a:lstStyle/>
          <a:p>
            <a:pPr marL="342900" indent="-342900">
              <a:buFont typeface="Arial" panose="020B0604020202020204" pitchFamily="34" charset="0"/>
              <a:buChar char="•"/>
            </a:pPr>
            <a:r>
              <a:rPr lang="en-US" sz="2200" dirty="0" smtClean="0"/>
              <a:t>Three nuclear power accidents have generated public fear of nuclear power across the world</a:t>
            </a:r>
          </a:p>
          <a:p>
            <a:pPr marL="800100" lvl="1" indent="-342900"/>
            <a:r>
              <a:rPr lang="en-US" sz="2200" dirty="0" smtClean="0"/>
              <a:t>March 28, 1979- Three Mile Island nuclear plant in Pennsylvania, partial meltdown due to a mechanical oversight</a:t>
            </a:r>
          </a:p>
          <a:p>
            <a:pPr marL="800100" lvl="1" indent="-342900"/>
            <a:r>
              <a:rPr lang="en-US" sz="2200" dirty="0" smtClean="0"/>
              <a:t>April 26, 1986- Chernobyl nuclear plant in Ukraine, complete meltdown due to deliberate removal of cooling systems</a:t>
            </a:r>
          </a:p>
          <a:p>
            <a:pPr marL="800100" lvl="1" indent="-342900"/>
            <a:r>
              <a:rPr lang="en-US" sz="2200" dirty="0" smtClean="0"/>
              <a:t>March 11, 2011- Fukushima nuclear plant, structural damage to nuclear reactor systems due to an earthquake</a:t>
            </a:r>
            <a:endParaRPr lang="en-US" sz="2200" dirty="0"/>
          </a:p>
        </p:txBody>
      </p:sp>
      <p:sp>
        <p:nvSpPr>
          <p:cNvPr id="4" name="Title 1"/>
          <p:cNvSpPr>
            <a:spLocks noGrp="1"/>
          </p:cNvSpPr>
          <p:nvPr>
            <p:ph type="title"/>
          </p:nvPr>
        </p:nvSpPr>
        <p:spPr>
          <a:xfrm>
            <a:off x="304800" y="457200"/>
            <a:ext cx="8229600" cy="762000"/>
          </a:xfrm>
        </p:spPr>
        <p:txBody>
          <a:bodyPr>
            <a:normAutofit/>
          </a:bodyPr>
          <a:lstStyle/>
          <a:p>
            <a:r>
              <a:rPr lang="en-US" dirty="0" smtClean="0"/>
              <a:t>Nuclear accidents</a:t>
            </a:r>
            <a:endParaRPr lang="en-US" dirty="0"/>
          </a:p>
        </p:txBody>
      </p:sp>
    </p:spTree>
    <p:extLst>
      <p:ext uri="{BB962C8B-B14F-4D97-AF65-F5344CB8AC3E}">
        <p14:creationId xmlns:p14="http://schemas.microsoft.com/office/powerpoint/2010/main" val="196133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pPr marL="342900" indent="-342900">
              <a:buFont typeface="Arial" panose="020B0604020202020204" pitchFamily="34" charset="0"/>
              <a:buChar char="•"/>
            </a:pPr>
            <a:r>
              <a:rPr lang="en-US" sz="2200" dirty="0" smtClean="0"/>
              <a:t>Nuclear materials no longer useful in the generation of power continue to emit radioactivity long after they are removed from operation</a:t>
            </a:r>
          </a:p>
          <a:p>
            <a:pPr marL="800100" lvl="1" indent="-342900"/>
            <a:r>
              <a:rPr lang="en-US" sz="2200" dirty="0" smtClean="0"/>
              <a:t>Types of waste: fuel rods, clothing and tools used in maintenance, uranium mine tailings</a:t>
            </a:r>
          </a:p>
          <a:p>
            <a:pPr marL="800100" lvl="1" indent="-342900"/>
            <a:endParaRPr lang="en-US" sz="2200" dirty="0"/>
          </a:p>
          <a:p>
            <a:pPr marL="342900" indent="-342900">
              <a:buFont typeface="Arial" panose="020B0604020202020204" pitchFamily="34" charset="0"/>
              <a:buChar char="•"/>
            </a:pPr>
            <a:r>
              <a:rPr lang="en-US" sz="2200" dirty="0" smtClean="0"/>
              <a:t>Waste materials emit radioactivity as their half life dictates.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A half-life is the amount of time it takes for half of the radioactive atoms to decay to a stable form </a:t>
            </a:r>
            <a:endParaRPr lang="en-US" sz="2200" dirty="0"/>
          </a:p>
        </p:txBody>
      </p:sp>
      <p:sp>
        <p:nvSpPr>
          <p:cNvPr id="4" name="Title 1"/>
          <p:cNvSpPr>
            <a:spLocks noGrp="1"/>
          </p:cNvSpPr>
          <p:nvPr>
            <p:ph type="title"/>
          </p:nvPr>
        </p:nvSpPr>
        <p:spPr>
          <a:xfrm>
            <a:off x="304800" y="228600"/>
            <a:ext cx="8305800" cy="838200"/>
          </a:xfrm>
        </p:spPr>
        <p:txBody>
          <a:bodyPr>
            <a:normAutofit/>
          </a:bodyPr>
          <a:lstStyle/>
          <a:p>
            <a:r>
              <a:rPr lang="en-US" dirty="0" smtClean="0"/>
              <a:t>Radioactive waste</a:t>
            </a:r>
            <a:endParaRPr lang="en-US" dirty="0"/>
          </a:p>
        </p:txBody>
      </p:sp>
    </p:spTree>
    <p:extLst>
      <p:ext uri="{BB962C8B-B14F-4D97-AF65-F5344CB8AC3E}">
        <p14:creationId xmlns:p14="http://schemas.microsoft.com/office/powerpoint/2010/main" val="141122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191000" cy="5105400"/>
          </a:xfrm>
        </p:spPr>
        <p:txBody>
          <a:bodyPr>
            <a:normAutofit lnSpcReduction="10000"/>
          </a:bodyPr>
          <a:lstStyle/>
          <a:p>
            <a:pPr marL="342900" indent="-342900">
              <a:buFont typeface="Arial" panose="020B0604020202020204" pitchFamily="34" charset="0"/>
              <a:buChar char="•"/>
            </a:pPr>
            <a:r>
              <a:rPr lang="en-US" sz="2200" dirty="0" smtClean="0"/>
              <a:t>Radioactive isotopes change form as they decay and spend various amounts of time as their transition isotopes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Each type of isotope has a different half life  measurement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Uranium 238 has a half life of 4.5 billion years while Uranium 235 has a half life of 704 million years </a:t>
            </a:r>
            <a:endParaRPr lang="en-US" sz="2200" dirty="0"/>
          </a:p>
        </p:txBody>
      </p:sp>
      <p:sp>
        <p:nvSpPr>
          <p:cNvPr id="4" name="Title 1"/>
          <p:cNvSpPr>
            <a:spLocks noGrp="1"/>
          </p:cNvSpPr>
          <p:nvPr>
            <p:ph type="title"/>
          </p:nvPr>
        </p:nvSpPr>
        <p:spPr>
          <a:xfrm>
            <a:off x="304800" y="304800"/>
            <a:ext cx="8305800" cy="762000"/>
          </a:xfrm>
        </p:spPr>
        <p:txBody>
          <a:bodyPr>
            <a:normAutofit/>
          </a:bodyPr>
          <a:lstStyle/>
          <a:p>
            <a:r>
              <a:rPr lang="en-US" dirty="0" smtClean="0"/>
              <a:t>Radioactive waste</a:t>
            </a:r>
            <a:endParaRPr lang="en-US" dirty="0"/>
          </a:p>
        </p:txBody>
      </p:sp>
      <p:pic>
        <p:nvPicPr>
          <p:cNvPr id="6146" name="Picture 2" descr="http://earthguide.ucsd.edu/virtualmuseum/images/raw/Uranium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3581400" cy="520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477000" cy="837882"/>
          </a:xfrm>
        </p:spPr>
        <p:txBody>
          <a:bodyPr/>
          <a:lstStyle/>
          <a:p>
            <a:r>
              <a:rPr lang="en-US" dirty="0" smtClean="0"/>
              <a:t>Nuclear Energy Use</a:t>
            </a:r>
            <a:endParaRPr lang="en-US" dirty="0"/>
          </a:p>
        </p:txBody>
      </p:sp>
      <p:sp>
        <p:nvSpPr>
          <p:cNvPr id="3" name="Content Placeholder 2"/>
          <p:cNvSpPr>
            <a:spLocks noGrp="1"/>
          </p:cNvSpPr>
          <p:nvPr>
            <p:ph idx="1"/>
          </p:nvPr>
        </p:nvSpPr>
        <p:spPr>
          <a:xfrm>
            <a:off x="304800" y="1447800"/>
            <a:ext cx="8382000" cy="4953000"/>
          </a:xfrm>
        </p:spPr>
        <p:txBody>
          <a:bodyPr>
            <a:noAutofit/>
          </a:bodyPr>
          <a:lstStyle/>
          <a:p>
            <a:pPr marL="342900" indent="-342900">
              <a:buFont typeface="Arial" pitchFamily="34" charset="0"/>
              <a:buChar char="•"/>
            </a:pPr>
            <a:r>
              <a:rPr lang="en-US" sz="2200" dirty="0" smtClean="0"/>
              <a:t>All nuclear energy requires changing of atomic nuclei to produce energy</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Nuclear fission is the most common type of nuclear energy reaction on Earth using Uranium as the fuel source to heat water and turn a turbine</a:t>
            </a:r>
          </a:p>
          <a:p>
            <a:pPr marL="800100" lvl="1" indent="-342900"/>
            <a:r>
              <a:rPr lang="en-US" sz="2200" dirty="0" smtClean="0"/>
              <a:t>Splits a larger atom into smaller atoms</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Nuclear fusion is the energy source for all stars and has not yet be developed for use on Earth</a:t>
            </a:r>
          </a:p>
          <a:p>
            <a:pPr marL="800100" lvl="1" indent="-342900"/>
            <a:r>
              <a:rPr lang="en-US" sz="2200" dirty="0" smtClean="0"/>
              <a:t>Creates a larger atom from two smaller atoms</a:t>
            </a:r>
            <a:endParaRPr lang="en-US" sz="2200" dirty="0"/>
          </a:p>
        </p:txBody>
      </p:sp>
    </p:spTree>
    <p:extLst>
      <p:ext uri="{BB962C8B-B14F-4D97-AF65-F5344CB8AC3E}">
        <p14:creationId xmlns:p14="http://schemas.microsoft.com/office/powerpoint/2010/main" val="3629115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248400" cy="838518"/>
          </a:xfrm>
        </p:spPr>
        <p:txBody>
          <a:bodyPr/>
          <a:lstStyle/>
          <a:p>
            <a:r>
              <a:rPr lang="en-US" dirty="0" smtClean="0"/>
              <a:t>Radioactive waste</a:t>
            </a:r>
            <a:endParaRPr lang="en-US" dirty="0"/>
          </a:p>
        </p:txBody>
      </p:sp>
      <p:pic>
        <p:nvPicPr>
          <p:cNvPr id="7172" name="Picture 4" descr="http://www.rpdp.net/sciencetips_v3/images/l8d2/L8D2_clip_image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51709"/>
            <a:ext cx="4759855" cy="4629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arthguide.ucsd.edu/virtualmuseum/images/raw/Uranium2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36090"/>
            <a:ext cx="3581400" cy="520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8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791200" cy="762318"/>
          </a:xfrm>
        </p:spPr>
        <p:txBody>
          <a:bodyPr/>
          <a:lstStyle/>
          <a:p>
            <a:r>
              <a:rPr lang="en-US" dirty="0" smtClean="0"/>
              <a:t>Radioactive waste</a:t>
            </a:r>
            <a:endParaRPr lang="en-US" dirty="0"/>
          </a:p>
        </p:txBody>
      </p:sp>
      <p:sp>
        <p:nvSpPr>
          <p:cNvPr id="3" name="Content Placeholder 2"/>
          <p:cNvSpPr>
            <a:spLocks noGrp="1"/>
          </p:cNvSpPr>
          <p:nvPr>
            <p:ph idx="1"/>
          </p:nvPr>
        </p:nvSpPr>
        <p:spPr>
          <a:xfrm>
            <a:off x="381000" y="1295400"/>
            <a:ext cx="7696200" cy="4830763"/>
          </a:xfrm>
        </p:spPr>
        <p:txBody>
          <a:bodyPr>
            <a:noAutofit/>
          </a:bodyPr>
          <a:lstStyle/>
          <a:p>
            <a:pPr marL="342900" indent="-342900">
              <a:buFont typeface="Arial" panose="020B0604020202020204" pitchFamily="34" charset="0"/>
              <a:buChar char="•"/>
            </a:pPr>
            <a:r>
              <a:rPr lang="en-US" sz="2200" dirty="0" smtClean="0"/>
              <a:t>Current estimates put the amount of radioactive waste in the United States at:</a:t>
            </a:r>
          </a:p>
          <a:p>
            <a:pPr marL="800100" lvl="1" indent="-342900"/>
            <a:r>
              <a:rPr lang="en-US" sz="2200" dirty="0" smtClean="0"/>
              <a:t>200,000 million tons of material from mining</a:t>
            </a:r>
          </a:p>
          <a:p>
            <a:pPr marL="800100" lvl="1" indent="-342900"/>
            <a:r>
              <a:rPr lang="en-US" sz="2200" dirty="0" smtClean="0"/>
              <a:t>100,000 tons of low level material (clothing, tools)</a:t>
            </a:r>
          </a:p>
          <a:p>
            <a:pPr marL="800100" lvl="1" indent="-342900"/>
            <a:r>
              <a:rPr lang="en-US" sz="2200" dirty="0" smtClean="0"/>
              <a:t>77,000 tons of high level material (fuel rods, weapons)</a:t>
            </a:r>
          </a:p>
          <a:p>
            <a:pPr marL="800100" lvl="1" indent="-342900"/>
            <a:endParaRPr lang="en-US" sz="2200" dirty="0"/>
          </a:p>
          <a:p>
            <a:pPr marL="342900" indent="-342900">
              <a:buFont typeface="Arial" panose="020B0604020202020204" pitchFamily="34" charset="0"/>
              <a:buChar char="•"/>
            </a:pPr>
            <a:r>
              <a:rPr lang="en-US" sz="2200" dirty="0" smtClean="0"/>
              <a:t>There is no clear plan on how to best contain and store radioactive waste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most common method of storage is in ponds but space in these ponds is quickly running out so land containers are the next best option</a:t>
            </a:r>
            <a:endParaRPr lang="en-US" sz="2200" dirty="0"/>
          </a:p>
        </p:txBody>
      </p:sp>
    </p:spTree>
    <p:extLst>
      <p:ext uri="{BB962C8B-B14F-4D97-AF65-F5344CB8AC3E}">
        <p14:creationId xmlns:p14="http://schemas.microsoft.com/office/powerpoint/2010/main" val="91728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BS_4e_Figure_20_12_L"/>
          <p:cNvPicPr>
            <a:picLocks noChangeAspect="1" noChangeArrowheads="1"/>
          </p:cNvPicPr>
          <p:nvPr/>
        </p:nvPicPr>
        <p:blipFill>
          <a:blip r:embed="rId2" cstate="print"/>
          <a:srcRect/>
          <a:stretch>
            <a:fillRect/>
          </a:stretch>
        </p:blipFill>
        <p:spPr bwMode="auto">
          <a:xfrm>
            <a:off x="914400" y="914400"/>
            <a:ext cx="7053943" cy="4115707"/>
          </a:xfrm>
          <a:prstGeom prst="rect">
            <a:avLst/>
          </a:prstGeom>
          <a:noFill/>
        </p:spPr>
      </p:pic>
      <p:sp>
        <p:nvSpPr>
          <p:cNvPr id="2" name="Title 1"/>
          <p:cNvSpPr>
            <a:spLocks noGrp="1"/>
          </p:cNvSpPr>
          <p:nvPr>
            <p:ph type="title"/>
          </p:nvPr>
        </p:nvSpPr>
        <p:spPr>
          <a:xfrm>
            <a:off x="457200" y="304800"/>
            <a:ext cx="5791200" cy="762318"/>
          </a:xfrm>
        </p:spPr>
        <p:txBody>
          <a:bodyPr/>
          <a:lstStyle/>
          <a:p>
            <a:r>
              <a:rPr lang="en-US" dirty="0" smtClean="0"/>
              <a:t>Radioactive waste</a:t>
            </a:r>
            <a:endParaRPr lang="en-US" dirty="0"/>
          </a:p>
        </p:txBody>
      </p:sp>
      <p:sp>
        <p:nvSpPr>
          <p:cNvPr id="3" name="Content Placeholder 2"/>
          <p:cNvSpPr>
            <a:spLocks noGrp="1"/>
          </p:cNvSpPr>
          <p:nvPr>
            <p:ph idx="1"/>
          </p:nvPr>
        </p:nvSpPr>
        <p:spPr>
          <a:xfrm>
            <a:off x="304800" y="5181599"/>
            <a:ext cx="8458199" cy="1371601"/>
          </a:xfrm>
        </p:spPr>
        <p:txBody>
          <a:bodyPr>
            <a:normAutofit/>
          </a:bodyPr>
          <a:lstStyle/>
          <a:p>
            <a:pPr marL="273050" indent="-273050">
              <a:buClr>
                <a:srgbClr val="006600"/>
              </a:buClr>
              <a:buFont typeface="Arial" charset="0"/>
              <a:buChar char="•"/>
            </a:pPr>
            <a:r>
              <a:rPr lang="en-US" sz="2200" dirty="0"/>
              <a:t>Waste is held at 125 sites in 39 states</a:t>
            </a:r>
          </a:p>
          <a:p>
            <a:pPr marL="273050" indent="-273050">
              <a:buClr>
                <a:srgbClr val="006600"/>
              </a:buClr>
              <a:buFont typeface="Arial" charset="0"/>
              <a:buChar char="•"/>
            </a:pPr>
            <a:r>
              <a:rPr lang="en-US" sz="2200" dirty="0"/>
              <a:t>161 million citizens live within 75 miles of nuclear waste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48680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791200" cy="762318"/>
          </a:xfrm>
        </p:spPr>
        <p:txBody>
          <a:bodyPr/>
          <a:lstStyle/>
          <a:p>
            <a:r>
              <a:rPr lang="en-US" dirty="0" smtClean="0"/>
              <a:t>Radioactive waste</a:t>
            </a:r>
            <a:endParaRPr lang="en-US" dirty="0"/>
          </a:p>
        </p:txBody>
      </p:sp>
      <p:pic>
        <p:nvPicPr>
          <p:cNvPr id="4" name="Picture 5" descr="SBS_4e_Figure_20_13c_L"/>
          <p:cNvPicPr>
            <a:picLocks noChangeAspect="1" noChangeArrowheads="1"/>
          </p:cNvPicPr>
          <p:nvPr/>
        </p:nvPicPr>
        <p:blipFill>
          <a:blip r:embed="rId2" cstate="print"/>
          <a:srcRect/>
          <a:stretch>
            <a:fillRect/>
          </a:stretch>
        </p:blipFill>
        <p:spPr bwMode="auto">
          <a:xfrm>
            <a:off x="446088" y="1218007"/>
            <a:ext cx="7783512" cy="5376468"/>
          </a:xfrm>
          <a:prstGeom prst="rect">
            <a:avLst/>
          </a:prstGeom>
          <a:noFill/>
        </p:spPr>
      </p:pic>
    </p:spTree>
    <p:extLst>
      <p:ext uri="{BB962C8B-B14F-4D97-AF65-F5344CB8AC3E}">
        <p14:creationId xmlns:p14="http://schemas.microsoft.com/office/powerpoint/2010/main" val="11544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914082"/>
          </a:xfrm>
        </p:spPr>
        <p:txBody>
          <a:bodyPr/>
          <a:lstStyle/>
          <a:p>
            <a:r>
              <a:rPr lang="en-US" dirty="0" smtClean="0"/>
              <a:t>Radioactive exposure</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sz="2200" dirty="0" smtClean="0"/>
              <a:t>Human exposure to radioactive isotopes has led to skin burns in acute cases and various types of cancer in both acute and chronic cases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Exposure is measured in a variety of units:</a:t>
            </a:r>
          </a:p>
          <a:p>
            <a:pPr marL="800100" lvl="1" indent="-342900"/>
            <a:r>
              <a:rPr lang="en-US" sz="2200" i="1" dirty="0" err="1" smtClean="0"/>
              <a:t>Rads</a:t>
            </a:r>
            <a:r>
              <a:rPr lang="en-US" sz="2200" i="1" dirty="0" smtClean="0"/>
              <a:t> (</a:t>
            </a:r>
            <a:r>
              <a:rPr lang="en-US" sz="2200" i="1" dirty="0" err="1" smtClean="0"/>
              <a:t>rd</a:t>
            </a:r>
            <a:r>
              <a:rPr lang="en-US" sz="2200" i="1" dirty="0" smtClean="0"/>
              <a:t>) </a:t>
            </a:r>
            <a:r>
              <a:rPr lang="en-US" sz="2200" dirty="0" smtClean="0"/>
              <a:t>stand for radiation absorbed dose and measure the amount of radiation absorbed by living tissue</a:t>
            </a:r>
          </a:p>
          <a:p>
            <a:pPr marL="800100" lvl="1" indent="-342900"/>
            <a:r>
              <a:rPr lang="en-US" sz="2200" i="1" dirty="0" smtClean="0"/>
              <a:t>Sieverts (</a:t>
            </a:r>
            <a:r>
              <a:rPr lang="en-US" sz="2200" i="1" dirty="0" err="1" smtClean="0"/>
              <a:t>sv</a:t>
            </a:r>
            <a:r>
              <a:rPr lang="en-US" sz="2200" i="1" dirty="0" smtClean="0"/>
              <a:t>)</a:t>
            </a:r>
            <a:r>
              <a:rPr lang="en-US" sz="2200" dirty="0" smtClean="0"/>
              <a:t> are a measurement of the effective equivalent dose and take into account the penetration levels of different types of tissue (LD-50 of radiation is equal to approximately 5 </a:t>
            </a:r>
            <a:r>
              <a:rPr lang="en-US" sz="2200" dirty="0" err="1" smtClean="0"/>
              <a:t>sieverts</a:t>
            </a:r>
            <a:r>
              <a:rPr lang="en-US" sz="2200" dirty="0" smtClean="0"/>
              <a:t>)</a:t>
            </a:r>
            <a:endParaRPr lang="en-US" sz="2200" i="1" dirty="0"/>
          </a:p>
        </p:txBody>
      </p:sp>
    </p:spTree>
    <p:extLst>
      <p:ext uri="{BB962C8B-B14F-4D97-AF65-F5344CB8AC3E}">
        <p14:creationId xmlns:p14="http://schemas.microsoft.com/office/powerpoint/2010/main" val="298158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91400" cy="762000"/>
          </a:xfrm>
        </p:spPr>
        <p:txBody>
          <a:bodyPr/>
          <a:lstStyle/>
          <a:p>
            <a:r>
              <a:rPr lang="en-US" dirty="0" smtClean="0"/>
              <a:t>Nuclear alternatives</a:t>
            </a:r>
            <a:endParaRPr lang="en-US" dirty="0"/>
          </a:p>
        </p:txBody>
      </p:sp>
      <p:sp>
        <p:nvSpPr>
          <p:cNvPr id="3" name="Content Placeholder 2"/>
          <p:cNvSpPr>
            <a:spLocks noGrp="1"/>
          </p:cNvSpPr>
          <p:nvPr>
            <p:ph idx="1"/>
          </p:nvPr>
        </p:nvSpPr>
        <p:spPr>
          <a:xfrm>
            <a:off x="76200" y="1219200"/>
            <a:ext cx="5334000" cy="5410200"/>
          </a:xfrm>
        </p:spPr>
        <p:txBody>
          <a:bodyPr>
            <a:normAutofit/>
          </a:bodyPr>
          <a:lstStyle/>
          <a:p>
            <a:pPr marL="342900" indent="-342900">
              <a:buFont typeface="Arial" panose="020B0604020202020204" pitchFamily="34" charset="0"/>
              <a:buChar char="•"/>
            </a:pPr>
            <a:r>
              <a:rPr lang="en-US" sz="2200" dirty="0" smtClean="0"/>
              <a:t>Many improvements can be made to increase efficiency, decrease waste, and improve safety at nuclear power plants</a:t>
            </a:r>
          </a:p>
          <a:p>
            <a:pPr marL="800100" lvl="1" indent="-342900"/>
            <a:r>
              <a:rPr lang="en-US" sz="2200" dirty="0" smtClean="0"/>
              <a:t>Increased safety regulations, protocols and checks and balances</a:t>
            </a:r>
          </a:p>
          <a:p>
            <a:pPr marL="800100" lvl="1" indent="-342900"/>
            <a:r>
              <a:rPr lang="en-US" sz="2200" dirty="0" smtClean="0"/>
              <a:t>Improved fuel resources through breeder reactors that turn low grade fuel into usable fuel</a:t>
            </a:r>
          </a:p>
          <a:p>
            <a:pPr marL="800100" lvl="1" indent="-342900"/>
            <a:r>
              <a:rPr lang="en-US" sz="2200" dirty="0" smtClean="0"/>
              <a:t>Nuclear fusion reactors</a:t>
            </a:r>
            <a:endParaRPr lang="en-US" sz="2200" dirty="0"/>
          </a:p>
        </p:txBody>
      </p:sp>
      <p:pic>
        <p:nvPicPr>
          <p:cNvPr id="8194" name="Picture 2" descr="http://www.industcards.com/har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70026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8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96200" cy="914082"/>
          </a:xfrm>
        </p:spPr>
        <p:txBody>
          <a:bodyPr/>
          <a:lstStyle/>
          <a:p>
            <a:r>
              <a:rPr lang="en-US" dirty="0" smtClean="0"/>
              <a:t>Nuclear alternatives</a:t>
            </a:r>
            <a:endParaRPr lang="en-US" dirty="0"/>
          </a:p>
        </p:txBody>
      </p:sp>
      <p:sp>
        <p:nvSpPr>
          <p:cNvPr id="3" name="Content Placeholder 2"/>
          <p:cNvSpPr>
            <a:spLocks noGrp="1"/>
          </p:cNvSpPr>
          <p:nvPr>
            <p:ph idx="1"/>
          </p:nvPr>
        </p:nvSpPr>
        <p:spPr>
          <a:xfrm>
            <a:off x="381000" y="1447800"/>
            <a:ext cx="7696200" cy="4678363"/>
          </a:xfrm>
        </p:spPr>
        <p:txBody>
          <a:bodyPr>
            <a:normAutofit/>
          </a:bodyPr>
          <a:lstStyle/>
          <a:p>
            <a:pPr marL="342900" indent="-342900">
              <a:buFont typeface="Arial" panose="020B0604020202020204" pitchFamily="34" charset="0"/>
              <a:buChar char="•"/>
            </a:pPr>
            <a:r>
              <a:rPr lang="en-US" sz="2200" dirty="0" smtClean="0"/>
              <a:t>Nuclear fusion reactors would provide a solution to the mining and radioactive waste issues that plague nuclear fission reactors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Nuclear fusion requires lighter, more abundant materials like hydrogen and helium that can be fused together to release energy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Fusion power is difficult to produce because of extremely high temperatures needed to fuse small atoms together</a:t>
            </a:r>
            <a:endParaRPr lang="en-US" sz="2200" dirty="0"/>
          </a:p>
        </p:txBody>
      </p:sp>
    </p:spTree>
    <p:extLst>
      <p:ext uri="{BB962C8B-B14F-4D97-AF65-F5344CB8AC3E}">
        <p14:creationId xmlns:p14="http://schemas.microsoft.com/office/powerpoint/2010/main" val="2880375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01000" cy="838518"/>
          </a:xfrm>
        </p:spPr>
        <p:txBody>
          <a:bodyPr/>
          <a:lstStyle/>
          <a:p>
            <a:r>
              <a:rPr lang="en-US" dirty="0" smtClean="0"/>
              <a:t>Nuclear alternatives</a:t>
            </a:r>
            <a:endParaRPr lang="en-US" dirty="0"/>
          </a:p>
        </p:txBody>
      </p:sp>
      <p:sp>
        <p:nvSpPr>
          <p:cNvPr id="3" name="Content Placeholder 2"/>
          <p:cNvSpPr>
            <a:spLocks noGrp="1"/>
          </p:cNvSpPr>
          <p:nvPr>
            <p:ph idx="1"/>
          </p:nvPr>
        </p:nvSpPr>
        <p:spPr>
          <a:xfrm>
            <a:off x="381000" y="1447800"/>
            <a:ext cx="8382000" cy="4678363"/>
          </a:xfrm>
        </p:spPr>
        <p:txBody>
          <a:bodyPr>
            <a:normAutofit/>
          </a:bodyPr>
          <a:lstStyle/>
          <a:p>
            <a:pPr marL="342900" indent="-342900">
              <a:buFont typeface="Arial" panose="020B0604020202020204" pitchFamily="34" charset="0"/>
              <a:buChar char="•"/>
            </a:pPr>
            <a:r>
              <a:rPr lang="en-US" sz="2200" dirty="0" smtClean="0"/>
              <a:t>Current tests on nuclear fusion involve suspending superheated material in a magnetic field but sustaining high temperatures requires more energy input than the output produced</a:t>
            </a:r>
          </a:p>
          <a:p>
            <a:pPr marL="342900" indent="-342900">
              <a:buFont typeface="Arial" panose="020B0604020202020204" pitchFamily="34" charset="0"/>
              <a:buChar char="•"/>
            </a:pPr>
            <a:r>
              <a:rPr lang="en-US" sz="2200" dirty="0" smtClean="0">
                <a:hlinkClick r:id="rId2"/>
              </a:rPr>
              <a:t>Video</a:t>
            </a:r>
            <a:endParaRPr lang="en-US" sz="2200" dirty="0"/>
          </a:p>
        </p:txBody>
      </p:sp>
      <p:pic>
        <p:nvPicPr>
          <p:cNvPr id="9220" name="Picture 4" descr="http://pitjournal.unc.edu/sites/default/files/tokamak_schem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36195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tatic.guim.co.uk/sys-images/Guardian/About/General/2011/8/23/1314109430315/JETs-fusion-reactor-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018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838518"/>
          </a:xfrm>
        </p:spPr>
        <p:txBody>
          <a:bodyPr/>
          <a:lstStyle/>
          <a:p>
            <a:r>
              <a:rPr lang="en-US" dirty="0" smtClean="0"/>
              <a:t>Future of nuclear power</a:t>
            </a:r>
            <a:endParaRPr lang="en-US" dirty="0"/>
          </a:p>
        </p:txBody>
      </p:sp>
      <p:sp>
        <p:nvSpPr>
          <p:cNvPr id="3" name="Content Placeholder 2"/>
          <p:cNvSpPr>
            <a:spLocks noGrp="1"/>
          </p:cNvSpPr>
          <p:nvPr>
            <p:ph idx="1"/>
          </p:nvPr>
        </p:nvSpPr>
        <p:spPr>
          <a:xfrm>
            <a:off x="533400" y="1447800"/>
            <a:ext cx="8001000" cy="4648200"/>
          </a:xfrm>
        </p:spPr>
        <p:txBody>
          <a:bodyPr>
            <a:normAutofit/>
          </a:bodyPr>
          <a:lstStyle/>
          <a:p>
            <a:pPr marL="342900" indent="-342900">
              <a:buFont typeface="Arial" panose="020B0604020202020204" pitchFamily="34" charset="0"/>
              <a:buChar char="•"/>
            </a:pPr>
            <a:r>
              <a:rPr lang="en-US" sz="2200" dirty="0" smtClean="0"/>
              <a:t>With the dwindling of fossil fuel supplies and focus on cleaner energy the world is starting to focus more on nuclear power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Since 2012, 2 permits to build new nuclear facilities in the United States have been approved for the first time since the 1980’s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Nuclear fusion research and testing has picked up speed and is expected to meet major milestones toward progress in the next few years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791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761682"/>
          </a:xfrm>
        </p:spPr>
        <p:txBody>
          <a:bodyPr/>
          <a:lstStyle/>
          <a:p>
            <a:r>
              <a:rPr lang="en-US" dirty="0" smtClean="0"/>
              <a:t>History of Nuclear Energy</a:t>
            </a:r>
            <a:endParaRPr lang="en-US" dirty="0"/>
          </a:p>
        </p:txBody>
      </p:sp>
      <p:sp>
        <p:nvSpPr>
          <p:cNvPr id="3" name="Content Placeholder 2"/>
          <p:cNvSpPr>
            <a:spLocks noGrp="1"/>
          </p:cNvSpPr>
          <p:nvPr>
            <p:ph idx="1"/>
          </p:nvPr>
        </p:nvSpPr>
        <p:spPr>
          <a:xfrm>
            <a:off x="228600" y="1295400"/>
            <a:ext cx="8610600" cy="5105400"/>
          </a:xfrm>
        </p:spPr>
        <p:txBody>
          <a:bodyPr>
            <a:normAutofit/>
          </a:bodyPr>
          <a:lstStyle/>
          <a:p>
            <a:pPr marL="342900" indent="-342900">
              <a:buFont typeface="Arial" pitchFamily="34" charset="0"/>
              <a:buChar char="•"/>
            </a:pPr>
            <a:r>
              <a:rPr lang="en-US" sz="2200" dirty="0" smtClean="0"/>
              <a:t>Uranium was first discovered in 1789 by a German chemist named Martin </a:t>
            </a:r>
            <a:r>
              <a:rPr lang="en-US" sz="2200" dirty="0" err="1" smtClean="0"/>
              <a:t>Klaproth</a:t>
            </a:r>
            <a:endParaRPr lang="en-US" sz="2200" dirty="0" smtClean="0"/>
          </a:p>
          <a:p>
            <a:pPr marL="342900" indent="-342900">
              <a:buFont typeface="Arial" pitchFamily="34" charset="0"/>
              <a:buChar char="•"/>
            </a:pPr>
            <a:r>
              <a:rPr lang="en-US" sz="2200" dirty="0" smtClean="0"/>
              <a:t>Progressive discoveries about the characteristics of uranium and its radioactive decay process occurred from 1895-1945</a:t>
            </a:r>
          </a:p>
          <a:p>
            <a:pPr marL="342900" indent="-342900">
              <a:buFont typeface="Arial" pitchFamily="34" charset="0"/>
              <a:buChar char="•"/>
            </a:pPr>
            <a:r>
              <a:rPr lang="en-US" sz="2200" dirty="0" smtClean="0"/>
              <a:t>From 1932-1934 experiments were done to test the transformation of uranium when struck by smaller particles</a:t>
            </a:r>
          </a:p>
          <a:p>
            <a:pPr marL="342900" indent="-342900">
              <a:buFont typeface="Arial" pitchFamily="34" charset="0"/>
              <a:buChar char="•"/>
            </a:pPr>
            <a:r>
              <a:rPr lang="en-US" sz="2200" dirty="0" smtClean="0"/>
              <a:t>In 1938 Otto Hahn and Fritz </a:t>
            </a:r>
            <a:r>
              <a:rPr lang="en-US" sz="2200" dirty="0" err="1" smtClean="0"/>
              <a:t>Strassmann</a:t>
            </a:r>
            <a:r>
              <a:rPr lang="en-US" sz="2200" dirty="0" smtClean="0"/>
              <a:t> (also German chemists) proved that these transformations created elements of lighter weight than Uranium confirming that nuclear fission had occurred. </a:t>
            </a:r>
          </a:p>
          <a:p>
            <a:pPr marL="342900" indent="-342900">
              <a:buFont typeface="Arial" pitchFamily="34" charset="0"/>
              <a:buChar char="•"/>
            </a:pPr>
            <a:endParaRPr lang="en-US" dirty="0"/>
          </a:p>
        </p:txBody>
      </p:sp>
    </p:spTree>
    <p:extLst>
      <p:ext uri="{BB962C8B-B14F-4D97-AF65-F5344CB8AC3E}">
        <p14:creationId xmlns:p14="http://schemas.microsoft.com/office/powerpoint/2010/main" val="332572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7882"/>
          </a:xfrm>
        </p:spPr>
        <p:txBody>
          <a:bodyPr/>
          <a:lstStyle/>
          <a:p>
            <a:r>
              <a:rPr lang="en-US" dirty="0" smtClean="0"/>
              <a:t>History of Nuclear Energy</a:t>
            </a:r>
            <a:endParaRPr lang="en-US" dirty="0"/>
          </a:p>
        </p:txBody>
      </p:sp>
      <p:sp>
        <p:nvSpPr>
          <p:cNvPr id="3" name="Content Placeholder 2"/>
          <p:cNvSpPr>
            <a:spLocks noGrp="1"/>
          </p:cNvSpPr>
          <p:nvPr>
            <p:ph idx="1"/>
          </p:nvPr>
        </p:nvSpPr>
        <p:spPr>
          <a:xfrm>
            <a:off x="304800" y="1524000"/>
            <a:ext cx="4648200" cy="4800600"/>
          </a:xfrm>
        </p:spPr>
        <p:txBody>
          <a:bodyPr>
            <a:normAutofit/>
          </a:bodyPr>
          <a:lstStyle/>
          <a:p>
            <a:pPr marL="342900" indent="-342900">
              <a:buFont typeface="Arial" pitchFamily="34" charset="0"/>
              <a:buChar char="•"/>
            </a:pPr>
            <a:r>
              <a:rPr lang="en-US" sz="2200" dirty="0" err="1" smtClean="0"/>
              <a:t>Lise</a:t>
            </a:r>
            <a:r>
              <a:rPr lang="en-US" sz="2200" dirty="0" smtClean="0"/>
              <a:t> Meitner and Otto Frisch (working with </a:t>
            </a:r>
            <a:r>
              <a:rPr lang="en-US" sz="2200" dirty="0" err="1" smtClean="0"/>
              <a:t>Neils</a:t>
            </a:r>
            <a:r>
              <a:rPr lang="en-US" sz="2200" dirty="0" smtClean="0"/>
              <a:t> Bohr) explained that in a nuclear fission reaction a neutron must be captured by the larger uranium nucleus causing severe vibrations that break the nucleus apart</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The product of the nuclear division resulted in 200 million electron volts of energy</a:t>
            </a:r>
            <a:endParaRPr lang="en-US" sz="2200" dirty="0"/>
          </a:p>
        </p:txBody>
      </p:sp>
      <p:pic>
        <p:nvPicPr>
          <p:cNvPr id="1026" name="Picture 2" descr="https://upload.wikimedia.org/wikipedia/commons/thumb/1/15/Nuclear_fission.svg/2000px-Nuclear_fissi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907952"/>
            <a:ext cx="3720574" cy="580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0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7882"/>
          </a:xfrm>
        </p:spPr>
        <p:txBody>
          <a:bodyPr/>
          <a:lstStyle/>
          <a:p>
            <a:r>
              <a:rPr lang="en-US" dirty="0" smtClean="0"/>
              <a:t>History of Nuclear Energy</a:t>
            </a:r>
            <a:endParaRPr lang="en-US" dirty="0"/>
          </a:p>
        </p:txBody>
      </p:sp>
      <p:sp>
        <p:nvSpPr>
          <p:cNvPr id="3" name="Content Placeholder 2"/>
          <p:cNvSpPr>
            <a:spLocks noGrp="1"/>
          </p:cNvSpPr>
          <p:nvPr>
            <p:ph idx="1"/>
          </p:nvPr>
        </p:nvSpPr>
        <p:spPr>
          <a:xfrm>
            <a:off x="304800" y="1066800"/>
            <a:ext cx="8610600" cy="5029200"/>
          </a:xfrm>
        </p:spPr>
        <p:txBody>
          <a:bodyPr>
            <a:normAutofit/>
          </a:bodyPr>
          <a:lstStyle/>
          <a:p>
            <a:pPr marL="342900" indent="-342900">
              <a:buFont typeface="Arial" pitchFamily="34" charset="0"/>
              <a:buChar char="•"/>
            </a:pPr>
            <a:r>
              <a:rPr lang="en-US" sz="2200" dirty="0" smtClean="0"/>
              <a:t>Continued research by </a:t>
            </a:r>
            <a:r>
              <a:rPr lang="en-US" sz="2200" dirty="0" err="1" smtClean="0"/>
              <a:t>Niels</a:t>
            </a:r>
            <a:r>
              <a:rPr lang="en-US" sz="2200" dirty="0" smtClean="0"/>
              <a:t> Bohr and American theoretical physicist John Wheeler found that U-235 would react better than the more common U-238 and that slowing down neutrons increased the likelihood of nuclear fission</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They published their paper on the foundations of nuclear fission two days before the beginning of World War II</a:t>
            </a:r>
            <a:endParaRPr lang="en-US" sz="2200" dirty="0"/>
          </a:p>
        </p:txBody>
      </p:sp>
      <p:pic>
        <p:nvPicPr>
          <p:cNvPr id="2050" name="Picture 2" descr="https://manjitkumar.files.wordpress.com/2011/05/wheeler_and_fri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58514"/>
            <a:ext cx="4102100" cy="27256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bi.ku.dk/instituttet/billeder_af_niels_boh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72742"/>
            <a:ext cx="1720202" cy="249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43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837882"/>
          </a:xfrm>
        </p:spPr>
        <p:txBody>
          <a:bodyPr/>
          <a:lstStyle/>
          <a:p>
            <a:r>
              <a:rPr lang="en-US" dirty="0" smtClean="0"/>
              <a:t>History of Nuclear Energy</a:t>
            </a:r>
            <a:endParaRPr lang="en-US" dirty="0"/>
          </a:p>
        </p:txBody>
      </p:sp>
      <p:sp>
        <p:nvSpPr>
          <p:cNvPr id="3" name="Content Placeholder 2"/>
          <p:cNvSpPr>
            <a:spLocks noGrp="1"/>
          </p:cNvSpPr>
          <p:nvPr>
            <p:ph idx="1"/>
          </p:nvPr>
        </p:nvSpPr>
        <p:spPr>
          <a:xfrm>
            <a:off x="304800" y="1066800"/>
            <a:ext cx="8458200" cy="5410200"/>
          </a:xfrm>
        </p:spPr>
        <p:txBody>
          <a:bodyPr>
            <a:normAutofit fontScale="85000" lnSpcReduction="20000"/>
          </a:bodyPr>
          <a:lstStyle/>
          <a:p>
            <a:pPr marL="342900" indent="-342900">
              <a:buFont typeface="Arial" pitchFamily="34" charset="0"/>
              <a:buChar char="•"/>
            </a:pPr>
            <a:r>
              <a:rPr lang="en-US" sz="2600" dirty="0" smtClean="0"/>
              <a:t>With the timing of World War II most nuclear energy research went into efforts to aid the war</a:t>
            </a:r>
          </a:p>
          <a:p>
            <a:pPr marL="342900" indent="-342900">
              <a:buFont typeface="Arial" pitchFamily="34" charset="0"/>
              <a:buChar char="•"/>
            </a:pPr>
            <a:endParaRPr lang="en-US" sz="2600" dirty="0"/>
          </a:p>
          <a:p>
            <a:pPr marL="342900" indent="-342900">
              <a:buFont typeface="Arial" pitchFamily="34" charset="0"/>
              <a:buChar char="•"/>
            </a:pPr>
            <a:r>
              <a:rPr lang="en-US" sz="2600" dirty="0" smtClean="0"/>
              <a:t>In 1940 Russia had created a “Committee for the problem of uranium” then turned all research into war applications after the German invasion in 1941</a:t>
            </a:r>
          </a:p>
          <a:p>
            <a:pPr marL="342900" indent="-342900">
              <a:buFont typeface="Arial" pitchFamily="34" charset="0"/>
              <a:buChar char="•"/>
            </a:pPr>
            <a:endParaRPr lang="en-US" sz="2600" dirty="0"/>
          </a:p>
          <a:p>
            <a:pPr marL="342900" indent="-342900">
              <a:buFont typeface="Arial" pitchFamily="34" charset="0"/>
              <a:buChar char="•"/>
            </a:pPr>
            <a:r>
              <a:rPr lang="en-US" sz="2600" dirty="0" smtClean="0"/>
              <a:t>German physicist refugees Rudolf </a:t>
            </a:r>
            <a:r>
              <a:rPr lang="en-US" sz="2600" dirty="0" err="1" smtClean="0"/>
              <a:t>Peierls</a:t>
            </a:r>
            <a:r>
              <a:rPr lang="en-US" sz="2600" dirty="0" smtClean="0"/>
              <a:t> and Otto Frisch  implored the British government to look into atomic weaponry in a report they wrote stating that an atomic bomb could be built that would equal to several thousand tons of dynamite</a:t>
            </a:r>
          </a:p>
          <a:p>
            <a:pPr marL="342900" indent="-342900">
              <a:buFont typeface="Arial" pitchFamily="34" charset="0"/>
              <a:buChar char="•"/>
            </a:pPr>
            <a:endParaRPr lang="en-US" sz="2600" dirty="0"/>
          </a:p>
          <a:p>
            <a:pPr marL="342900" indent="-342900">
              <a:buFont typeface="Arial" pitchFamily="34" charset="0"/>
              <a:buChar char="•"/>
            </a:pPr>
            <a:r>
              <a:rPr lang="en-US" sz="2600" dirty="0" smtClean="0"/>
              <a:t>After the </a:t>
            </a:r>
            <a:r>
              <a:rPr lang="en-US" sz="2600" dirty="0" err="1" smtClean="0"/>
              <a:t>Peierls</a:t>
            </a:r>
            <a:r>
              <a:rPr lang="en-US" sz="2600" dirty="0" smtClean="0"/>
              <a:t>-Frisch report the British government formed the MAUD committee to research and develop atomic weapons</a:t>
            </a:r>
          </a:p>
          <a:p>
            <a:pPr marL="342900" indent="-342900">
              <a:buFont typeface="Arial" pitchFamily="34" charset="0"/>
              <a:buChar char="•"/>
            </a:pPr>
            <a:endParaRPr lang="en-US" dirty="0"/>
          </a:p>
        </p:txBody>
      </p:sp>
    </p:spTree>
    <p:extLst>
      <p:ext uri="{BB962C8B-B14F-4D97-AF65-F5344CB8AC3E}">
        <p14:creationId xmlns:p14="http://schemas.microsoft.com/office/powerpoint/2010/main" val="41953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482"/>
          </a:xfrm>
        </p:spPr>
        <p:txBody>
          <a:bodyPr/>
          <a:lstStyle/>
          <a:p>
            <a:r>
              <a:rPr lang="en-US" dirty="0" smtClean="0"/>
              <a:t>History of Nuclear Energy</a:t>
            </a:r>
            <a:endParaRPr lang="en-US" dirty="0"/>
          </a:p>
        </p:txBody>
      </p:sp>
      <p:sp>
        <p:nvSpPr>
          <p:cNvPr id="3" name="Content Placeholder 2"/>
          <p:cNvSpPr>
            <a:spLocks noGrp="1"/>
          </p:cNvSpPr>
          <p:nvPr>
            <p:ph idx="1"/>
          </p:nvPr>
        </p:nvSpPr>
        <p:spPr>
          <a:xfrm>
            <a:off x="304800" y="1143000"/>
            <a:ext cx="5410200" cy="5105400"/>
          </a:xfrm>
        </p:spPr>
        <p:txBody>
          <a:bodyPr>
            <a:normAutofit lnSpcReduction="10000"/>
          </a:bodyPr>
          <a:lstStyle/>
          <a:p>
            <a:pPr marL="342900" indent="-342900">
              <a:buFont typeface="Arial" pitchFamily="34" charset="0"/>
              <a:buChar char="•"/>
            </a:pPr>
            <a:r>
              <a:rPr lang="en-US" sz="2200" dirty="0" smtClean="0"/>
              <a:t>In 1941 the MAUD committee published reports on their atomic research that detailed the use of nuclear fission reactions for weapons and for energy</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After the bombing of Pearl Harbor in 1941 the United States entered the search for atomic weaponry and developed the Manhattan Project that eventually developed the atomic bombs (one uranium and one plutonium) dropped in Japan in 1945</a:t>
            </a:r>
          </a:p>
          <a:p>
            <a:pPr marL="342900" indent="-342900">
              <a:buFont typeface="Arial" pitchFamily="34" charset="0"/>
              <a:buChar char="•"/>
            </a:pPr>
            <a:endParaRPr lang="en-US" dirty="0"/>
          </a:p>
          <a:p>
            <a:endParaRPr lang="en-US" dirty="0"/>
          </a:p>
        </p:txBody>
      </p:sp>
      <p:pic>
        <p:nvPicPr>
          <p:cNvPr id="3074" name="Picture 2" descr="http://www.upa.pdx.edu/IMS/currentprojects/TAHv3/Images/atom_bo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997" y="1143000"/>
            <a:ext cx="2438400" cy="33270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ubbockonline.com/sites/default/files/imagecache/superphoto/135947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297" y="4572000"/>
            <a:ext cx="2971800" cy="195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15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761682"/>
          </a:xfrm>
        </p:spPr>
        <p:txBody>
          <a:bodyPr/>
          <a:lstStyle/>
          <a:p>
            <a:r>
              <a:rPr lang="en-US" dirty="0" smtClean="0"/>
              <a:t>History of Nuclear Energy</a:t>
            </a:r>
            <a:endParaRPr lang="en-US" dirty="0"/>
          </a:p>
        </p:txBody>
      </p:sp>
      <p:sp>
        <p:nvSpPr>
          <p:cNvPr id="3" name="Content Placeholder 2"/>
          <p:cNvSpPr>
            <a:spLocks noGrp="1"/>
          </p:cNvSpPr>
          <p:nvPr>
            <p:ph idx="1"/>
          </p:nvPr>
        </p:nvSpPr>
        <p:spPr>
          <a:xfrm>
            <a:off x="304800" y="1295400"/>
            <a:ext cx="8534400" cy="5181600"/>
          </a:xfrm>
        </p:spPr>
        <p:txBody>
          <a:bodyPr>
            <a:normAutofit lnSpcReduction="10000"/>
          </a:bodyPr>
          <a:lstStyle/>
          <a:p>
            <a:pPr marL="342900" indent="-342900">
              <a:buFont typeface="Arial" pitchFamily="34" charset="0"/>
              <a:buChar char="•"/>
            </a:pPr>
            <a:r>
              <a:rPr lang="en-US" sz="2200" dirty="0" smtClean="0"/>
              <a:t>Following WWII the research into nuclear energy could be focused on more peaceful applications like the production of energy</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The first small scale nuclear reactor to produce electricity was developed in the United States in 1951</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In 1953 President Eisenhower</a:t>
            </a:r>
          </a:p>
          <a:p>
            <a:r>
              <a:rPr lang="en-US" sz="2200" dirty="0" smtClean="0"/>
              <a:t> proposed an “Atoms for Peace” </a:t>
            </a:r>
          </a:p>
          <a:p>
            <a:r>
              <a:rPr lang="en-US" sz="2200" dirty="0"/>
              <a:t> </a:t>
            </a:r>
            <a:r>
              <a:rPr lang="en-US" sz="2200" dirty="0" smtClean="0"/>
              <a:t>initiative which increased civil </a:t>
            </a:r>
          </a:p>
          <a:p>
            <a:r>
              <a:rPr lang="en-US" sz="2200" dirty="0"/>
              <a:t> </a:t>
            </a:r>
            <a:r>
              <a:rPr lang="en-US" sz="2200" dirty="0" smtClean="0"/>
              <a:t>efforts to generate electricity </a:t>
            </a:r>
          </a:p>
          <a:p>
            <a:r>
              <a:rPr lang="en-US" sz="2200" dirty="0"/>
              <a:t> </a:t>
            </a:r>
            <a:r>
              <a:rPr lang="en-US" sz="2200" dirty="0" smtClean="0"/>
              <a:t>using nuclear power</a:t>
            </a:r>
            <a:endParaRPr lang="en-US" sz="2200" dirty="0"/>
          </a:p>
        </p:txBody>
      </p:sp>
      <p:pic>
        <p:nvPicPr>
          <p:cNvPr id="4098" name="Picture 2" descr="http://www.globalresearch.ca/wp-content/uploads/2014/07/atoms-for-pe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3603305"/>
            <a:ext cx="3810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8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761682"/>
          </a:xfrm>
        </p:spPr>
        <p:txBody>
          <a:bodyPr/>
          <a:lstStyle/>
          <a:p>
            <a:r>
              <a:rPr lang="en-US" dirty="0" smtClean="0"/>
              <a:t>History of Nuclear energy</a:t>
            </a:r>
            <a:endParaRPr lang="en-US" dirty="0"/>
          </a:p>
        </p:txBody>
      </p:sp>
      <p:sp>
        <p:nvSpPr>
          <p:cNvPr id="3" name="Content Placeholder 2"/>
          <p:cNvSpPr>
            <a:spLocks noGrp="1"/>
          </p:cNvSpPr>
          <p:nvPr>
            <p:ph idx="1"/>
          </p:nvPr>
        </p:nvSpPr>
        <p:spPr>
          <a:xfrm>
            <a:off x="381000" y="1066800"/>
            <a:ext cx="8305800" cy="5334000"/>
          </a:xfrm>
        </p:spPr>
        <p:txBody>
          <a:bodyPr>
            <a:normAutofit lnSpcReduction="10000"/>
          </a:bodyPr>
          <a:lstStyle/>
          <a:p>
            <a:pPr marL="342900" indent="-342900">
              <a:buFont typeface="Arial" panose="020B0604020202020204" pitchFamily="34" charset="0"/>
              <a:buChar char="•"/>
            </a:pPr>
            <a:r>
              <a:rPr lang="en-US" sz="2200" dirty="0" smtClean="0"/>
              <a:t>Between 1970 and 1974 American utilities ordered 140 new nuclear reactors for power plants</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In 1970 the International Atomic Energy Agency projected that worldwide nuclear power generation would reach 4.5 million megawatts by 2000 which is 18 times the current nuclear power capacity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After 1975 only 13 new nuclear reactors were ordered and then subsequently canceled along with  100 of the 140 orders placed in the early 1970’s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No new reactors have been built in the United States since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5401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633</TotalTime>
  <Words>1490</Words>
  <Application>Microsoft Office PowerPoint</Application>
  <PresentationFormat>On-screen Show (4:3)</PresentationFormat>
  <Paragraphs>140</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Arial Black</vt:lpstr>
      <vt:lpstr>Essential</vt:lpstr>
      <vt:lpstr>AP environmental</vt:lpstr>
      <vt:lpstr>Nuclear Energy Use</vt:lpstr>
      <vt:lpstr>History of Nuclear Energy</vt:lpstr>
      <vt:lpstr>History of Nuclear Energy</vt:lpstr>
      <vt:lpstr>History of Nuclear Energy</vt:lpstr>
      <vt:lpstr>History of Nuclear Energy</vt:lpstr>
      <vt:lpstr>History of Nuclear Energy</vt:lpstr>
      <vt:lpstr>History of Nuclear Energy</vt:lpstr>
      <vt:lpstr>History of Nuclear energy</vt:lpstr>
      <vt:lpstr>Nuclear Power Generation</vt:lpstr>
      <vt:lpstr>Nuclear Power generation</vt:lpstr>
      <vt:lpstr>Nuclear Power generation</vt:lpstr>
      <vt:lpstr>Nuclear Power Generation</vt:lpstr>
      <vt:lpstr>Nuclear Power Generation</vt:lpstr>
      <vt:lpstr>Nuclear Power Generation</vt:lpstr>
      <vt:lpstr>Nuclear Power advantages and disadvantages</vt:lpstr>
      <vt:lpstr>Nuclear accidents</vt:lpstr>
      <vt:lpstr>Radioactive waste</vt:lpstr>
      <vt:lpstr>Radioactive waste</vt:lpstr>
      <vt:lpstr>Radioactive waste</vt:lpstr>
      <vt:lpstr>Radioactive waste</vt:lpstr>
      <vt:lpstr>Radioactive waste</vt:lpstr>
      <vt:lpstr>Radioactive waste</vt:lpstr>
      <vt:lpstr>Radioactive exposure</vt:lpstr>
      <vt:lpstr>Nuclear alternatives</vt:lpstr>
      <vt:lpstr>Nuclear alternatives</vt:lpstr>
      <vt:lpstr>Nuclear alternatives</vt:lpstr>
      <vt:lpstr>Future of nuclear power</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environmental</dc:title>
  <dc:creator>Leslie Lambert</dc:creator>
  <cp:lastModifiedBy>Leslie Lambert</cp:lastModifiedBy>
  <cp:revision>32</cp:revision>
  <dcterms:created xsi:type="dcterms:W3CDTF">2015-12-04T14:54:05Z</dcterms:created>
  <dcterms:modified xsi:type="dcterms:W3CDTF">2018-04-18T18:12:29Z</dcterms:modified>
</cp:coreProperties>
</file>