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8" r:id="rId2"/>
    <p:sldId id="296" r:id="rId3"/>
    <p:sldId id="29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4"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3DB167-B5BC-4FFF-8832-FCEE611F2C62}" type="datetimeFigureOut">
              <a:rPr lang="en-US" smtClean="0"/>
              <a:t>4/18/2018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4AF7E8-618F-4412-878E-118190992EAE}" type="slidenum">
              <a:rPr lang="en-US" smtClean="0"/>
              <a:t>‹#›</a:t>
            </a:fld>
            <a:endParaRPr lang="en-US"/>
          </a:p>
        </p:txBody>
      </p:sp>
    </p:spTree>
    <p:extLst>
      <p:ext uri="{BB962C8B-B14F-4D97-AF65-F5344CB8AC3E}">
        <p14:creationId xmlns:p14="http://schemas.microsoft.com/office/powerpoint/2010/main" val="1947305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4AF7E8-618F-4412-878E-118190992EAE}" type="slidenum">
              <a:rPr lang="en-US" smtClean="0"/>
              <a:t>4</a:t>
            </a:fld>
            <a:endParaRPr lang="en-US"/>
          </a:p>
        </p:txBody>
      </p:sp>
    </p:spTree>
    <p:extLst>
      <p:ext uri="{BB962C8B-B14F-4D97-AF65-F5344CB8AC3E}">
        <p14:creationId xmlns:p14="http://schemas.microsoft.com/office/powerpoint/2010/main" val="419543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733FEA2-91E1-49B6-AA68-177FC95596FF}"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0055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506787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315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26592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8" name="Slide Number Placeholder 7"/>
          <p:cNvSpPr>
            <a:spLocks noGrp="1"/>
          </p:cNvSpPr>
          <p:nvPr>
            <p:ph type="sldNum" sz="quarter" idx="11"/>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94786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09407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12728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775110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11653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D733FEA2-91E1-49B6-AA68-177FC95596FF}" type="slidenum">
              <a:rPr lang="en-US" smtClean="0">
                <a:solidFill>
                  <a:srgbClr val="D1282E"/>
                </a:solidFill>
              </a:rPr>
              <a:pPr/>
              <a:t>‹#›</a:t>
            </a:fld>
            <a:endParaRPr lang="en-US">
              <a:solidFill>
                <a:srgbClr val="D1282E"/>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63019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D733FEA2-91E1-49B6-AA68-177FC95596FF}"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39131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8F987CF2-9CA1-406A-BEEB-997261C088A4}" type="datetimeFigureOut">
              <a:rPr lang="en-US" smtClean="0">
                <a:solidFill>
                  <a:srgbClr val="000000"/>
                </a:solidFill>
              </a:rPr>
              <a:pPr/>
              <a:t>4/18/2018</a:t>
            </a:fld>
            <a:endParaRPr lang="en-US">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D733FEA2-91E1-49B6-AA68-177FC95596FF}" type="slidenum">
              <a:rPr lang="en-US" smtClean="0">
                <a:solidFill>
                  <a:srgbClr val="D1282E"/>
                </a:solidFill>
              </a:rPr>
              <a:pPr/>
              <a:t>‹#›</a:t>
            </a:fld>
            <a:endParaRPr lang="en-US">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38631337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upload.wikimedia.org/wikipedia/commons/c/ca/Yuanyang_cow_pat.jpg"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733800"/>
            <a:ext cx="8229600" cy="1066799"/>
          </a:xfrm>
        </p:spPr>
        <p:txBody>
          <a:bodyPr/>
          <a:lstStyle/>
          <a:p>
            <a:r>
              <a:rPr lang="en-US" sz="4800" dirty="0" err="1" smtClean="0"/>
              <a:t>Ap</a:t>
            </a:r>
            <a:r>
              <a:rPr lang="en-US" sz="4800" dirty="0" smtClean="0"/>
              <a:t> environmental</a:t>
            </a:r>
            <a:endParaRPr lang="en-US" sz="4800" dirty="0"/>
          </a:p>
        </p:txBody>
      </p:sp>
      <p:sp>
        <p:nvSpPr>
          <p:cNvPr id="3" name="Subtitle 2"/>
          <p:cNvSpPr>
            <a:spLocks noGrp="1"/>
          </p:cNvSpPr>
          <p:nvPr>
            <p:ph type="subTitle" idx="1"/>
          </p:nvPr>
        </p:nvSpPr>
        <p:spPr>
          <a:xfrm>
            <a:off x="533400" y="4800600"/>
            <a:ext cx="7848600" cy="914400"/>
          </a:xfrm>
        </p:spPr>
        <p:txBody>
          <a:bodyPr/>
          <a:lstStyle/>
          <a:p>
            <a:r>
              <a:rPr lang="en-US" dirty="0" smtClean="0"/>
              <a:t>Sustainable energy</a:t>
            </a:r>
            <a:r>
              <a:rPr lang="en-US" dirty="0" smtClean="0"/>
              <a:t> </a:t>
            </a:r>
            <a:r>
              <a:rPr lang="en-US" dirty="0" smtClean="0"/>
              <a:t>(</a:t>
            </a:r>
            <a:r>
              <a:rPr lang="en-US" dirty="0" smtClean="0"/>
              <a:t>ch.20)</a:t>
            </a:r>
            <a:endParaRPr lang="en-US" dirty="0"/>
          </a:p>
        </p:txBody>
      </p:sp>
    </p:spTree>
    <p:extLst>
      <p:ext uri="{BB962C8B-B14F-4D97-AF65-F5344CB8AC3E}">
        <p14:creationId xmlns:p14="http://schemas.microsoft.com/office/powerpoint/2010/main" val="483337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791200" cy="837882"/>
          </a:xfrm>
        </p:spPr>
        <p:txBody>
          <a:bodyPr/>
          <a:lstStyle/>
          <a:p>
            <a:r>
              <a:rPr lang="en-US" dirty="0" smtClean="0"/>
              <a:t>Solar Energy</a:t>
            </a:r>
            <a:endParaRPr lang="en-US" dirty="0"/>
          </a:p>
        </p:txBody>
      </p:sp>
      <p:sp>
        <p:nvSpPr>
          <p:cNvPr id="3" name="Content Placeholder 2"/>
          <p:cNvSpPr>
            <a:spLocks noGrp="1"/>
          </p:cNvSpPr>
          <p:nvPr>
            <p:ph idx="1"/>
          </p:nvPr>
        </p:nvSpPr>
        <p:spPr>
          <a:xfrm>
            <a:off x="228600" y="1219200"/>
            <a:ext cx="8382000" cy="5105400"/>
          </a:xfrm>
        </p:spPr>
        <p:txBody>
          <a:bodyPr>
            <a:normAutofit/>
          </a:bodyPr>
          <a:lstStyle/>
          <a:p>
            <a:pPr marL="342900" indent="-342900">
              <a:buFont typeface="Arial" panose="020B0604020202020204" pitchFamily="34" charset="0"/>
              <a:buChar char="•"/>
            </a:pPr>
            <a:r>
              <a:rPr lang="en-US" sz="2200" dirty="0" smtClean="0"/>
              <a:t>Solar radiation captured as an energy source can happen two ways</a:t>
            </a:r>
          </a:p>
          <a:p>
            <a:pPr marL="342900" indent="-342900">
              <a:buFont typeface="Arial" panose="020B0604020202020204" pitchFamily="34" charset="0"/>
              <a:buChar char="•"/>
            </a:pPr>
            <a:endParaRPr lang="en-US" sz="2200" dirty="0" smtClean="0"/>
          </a:p>
          <a:p>
            <a:r>
              <a:rPr lang="en-US" sz="2200" dirty="0" smtClean="0"/>
              <a:t>Passive solar heating</a:t>
            </a:r>
          </a:p>
          <a:p>
            <a:pPr marL="800100" lvl="1" indent="-342900"/>
            <a:r>
              <a:rPr lang="en-US" sz="2200" dirty="0" smtClean="0"/>
              <a:t>allowing normal solar radiation</a:t>
            </a:r>
          </a:p>
          <a:p>
            <a:pPr lvl="1" indent="0">
              <a:buNone/>
            </a:pPr>
            <a:r>
              <a:rPr lang="en-US" sz="2200" dirty="0" smtClean="0"/>
              <a:t> to heat buildings through window </a:t>
            </a:r>
          </a:p>
          <a:p>
            <a:pPr lvl="1" indent="0">
              <a:buNone/>
            </a:pPr>
            <a:r>
              <a:rPr lang="en-US" sz="2200" dirty="0"/>
              <a:t> </a:t>
            </a:r>
            <a:r>
              <a:rPr lang="en-US" sz="2200" dirty="0" smtClean="0"/>
              <a:t>placement, and/or dark building </a:t>
            </a:r>
          </a:p>
          <a:p>
            <a:pPr lvl="1" indent="0">
              <a:buNone/>
            </a:pPr>
            <a:r>
              <a:rPr lang="en-US" sz="2200" dirty="0"/>
              <a:t> </a:t>
            </a:r>
            <a:r>
              <a:rPr lang="en-US" sz="2200" dirty="0" smtClean="0"/>
              <a:t>materials (roofs or siding)</a:t>
            </a:r>
          </a:p>
          <a:p>
            <a:pPr lvl="1" indent="0">
              <a:buNone/>
            </a:pPr>
            <a:endParaRPr lang="en-US" sz="2200" dirty="0" smtClean="0"/>
          </a:p>
          <a:p>
            <a:pPr marL="800100" lvl="1" indent="-342900"/>
            <a:r>
              <a:rPr lang="en-US" sz="2200" dirty="0" smtClean="0"/>
              <a:t>Using reflective material to focus</a:t>
            </a:r>
          </a:p>
          <a:p>
            <a:pPr lvl="1" indent="0">
              <a:buNone/>
            </a:pPr>
            <a:r>
              <a:rPr lang="en-US" sz="2200" dirty="0"/>
              <a:t> </a:t>
            </a:r>
            <a:r>
              <a:rPr lang="en-US" sz="2200" dirty="0" smtClean="0"/>
              <a:t>  solar radiation in a solar oven</a:t>
            </a:r>
            <a:endParaRPr lang="en-US" sz="2200" dirty="0"/>
          </a:p>
        </p:txBody>
      </p:sp>
      <p:pic>
        <p:nvPicPr>
          <p:cNvPr id="3074" name="Picture 2" descr="https://moralvoicespenn.files.wordpress.com/2013/01/darfur-solar-cook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2133600"/>
            <a:ext cx="3715659" cy="278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8075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5791200" cy="914082"/>
          </a:xfrm>
        </p:spPr>
        <p:txBody>
          <a:bodyPr/>
          <a:lstStyle/>
          <a:p>
            <a:r>
              <a:rPr lang="en-US" dirty="0" smtClean="0"/>
              <a:t>Solar Energy</a:t>
            </a:r>
            <a:endParaRPr lang="en-US" dirty="0"/>
          </a:p>
        </p:txBody>
      </p:sp>
      <p:sp>
        <p:nvSpPr>
          <p:cNvPr id="3" name="Content Placeholder 2"/>
          <p:cNvSpPr>
            <a:spLocks noGrp="1"/>
          </p:cNvSpPr>
          <p:nvPr>
            <p:ph idx="1"/>
          </p:nvPr>
        </p:nvSpPr>
        <p:spPr>
          <a:xfrm>
            <a:off x="228600" y="990600"/>
            <a:ext cx="5029200" cy="4830763"/>
          </a:xfrm>
        </p:spPr>
        <p:txBody>
          <a:bodyPr>
            <a:noAutofit/>
          </a:bodyPr>
          <a:lstStyle/>
          <a:p>
            <a:r>
              <a:rPr lang="en-US" sz="2200" dirty="0" smtClean="0"/>
              <a:t>Active Solar Energy- using technology to capture sunlight and use it to perform a function</a:t>
            </a:r>
          </a:p>
          <a:p>
            <a:pPr marL="342900" indent="-342900">
              <a:buFont typeface="Arial" panose="020B0604020202020204" pitchFamily="34" charset="0"/>
              <a:buChar char="•"/>
            </a:pPr>
            <a:r>
              <a:rPr lang="en-US" sz="2200" dirty="0" smtClean="0"/>
              <a:t>Water heating systems</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Photovoltaic cells</a:t>
            </a:r>
          </a:p>
          <a:p>
            <a:pPr marL="800100" lvl="1" indent="-342900"/>
            <a:r>
              <a:rPr lang="en-US" sz="2200" dirty="0" smtClean="0"/>
              <a:t>Thin sheets of semiconducting material that generate low voltage direct current when exposed to sunlight</a:t>
            </a:r>
          </a:p>
          <a:p>
            <a:pPr marL="800100" lvl="1" indent="-342900"/>
            <a:r>
              <a:rPr lang="en-US" sz="2200" dirty="0" smtClean="0"/>
              <a:t>Direct current is then converted to high voltage alternating current that can power batteries or provide electricity</a:t>
            </a:r>
            <a:endParaRPr lang="en-US" sz="2200" dirty="0"/>
          </a:p>
        </p:txBody>
      </p:sp>
      <p:pic>
        <p:nvPicPr>
          <p:cNvPr id="4098" name="Picture 2" descr="http://energy.gov/sites/prod/files/styles/large/public/active_closed_loop_solar_wa.gif?itok=ZrEoty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57200"/>
            <a:ext cx="30099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sunnysolarlightgarden.com/wp-content/uploads/2008/08/how-solar-cells-wor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5" y="3657600"/>
            <a:ext cx="3867150"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43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globalenergybasel.com/content/uploads/2012/11/phot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28617" y="2514600"/>
            <a:ext cx="3048000" cy="4064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28600"/>
            <a:ext cx="5791200" cy="914400"/>
          </a:xfrm>
        </p:spPr>
        <p:txBody>
          <a:bodyPr/>
          <a:lstStyle/>
          <a:p>
            <a:r>
              <a:rPr lang="en-US" dirty="0" smtClean="0"/>
              <a:t>Solar Energy</a:t>
            </a:r>
            <a:endParaRPr lang="en-US" dirty="0"/>
          </a:p>
        </p:txBody>
      </p:sp>
      <p:sp>
        <p:nvSpPr>
          <p:cNvPr id="3" name="Content Placeholder 2"/>
          <p:cNvSpPr>
            <a:spLocks noGrp="1"/>
          </p:cNvSpPr>
          <p:nvPr>
            <p:ph idx="1"/>
          </p:nvPr>
        </p:nvSpPr>
        <p:spPr>
          <a:xfrm>
            <a:off x="20782" y="1295400"/>
            <a:ext cx="5181600" cy="4754563"/>
          </a:xfrm>
        </p:spPr>
        <p:txBody>
          <a:bodyPr/>
          <a:lstStyle/>
          <a:p>
            <a:pPr marL="342900" indent="-342900">
              <a:buFont typeface="Arial" panose="020B0604020202020204" pitchFamily="34" charset="0"/>
              <a:buChar char="•"/>
            </a:pPr>
            <a:r>
              <a:rPr lang="en-US" sz="2200" dirty="0" smtClean="0"/>
              <a:t>Concentrating Solar Thermal (CST) systems </a:t>
            </a:r>
          </a:p>
          <a:p>
            <a:pPr marL="800100" lvl="1" indent="-342900"/>
            <a:r>
              <a:rPr lang="en-US" sz="2200" dirty="0" smtClean="0"/>
              <a:t>Large scale solar collectors</a:t>
            </a:r>
          </a:p>
          <a:p>
            <a:pPr marL="800100" lvl="1" indent="-342900"/>
            <a:r>
              <a:rPr lang="en-US" sz="2200" dirty="0" smtClean="0"/>
              <a:t>Use lenses and mirrors to track and focus sunlight over a large area into a small beam</a:t>
            </a:r>
          </a:p>
          <a:p>
            <a:pPr marL="800100" lvl="1" indent="-342900"/>
            <a:r>
              <a:rPr lang="en-US" sz="2200" dirty="0" smtClean="0"/>
              <a:t>Heat from the beam is used to turn water into steam which turns a turbine to generate electricity</a:t>
            </a:r>
          </a:p>
          <a:p>
            <a:pPr marL="800100" lvl="1" indent="-342900"/>
            <a:r>
              <a:rPr lang="en-US" sz="2200" dirty="0" smtClean="0"/>
              <a:t>Require a large space with consistent solar insolation</a:t>
            </a:r>
          </a:p>
          <a:p>
            <a:pPr marL="800100" lvl="1" indent="-342900"/>
            <a:endParaRPr lang="en-US" dirty="0"/>
          </a:p>
        </p:txBody>
      </p:sp>
      <p:pic>
        <p:nvPicPr>
          <p:cNvPr id="5122" name="Picture 2" descr="http://www.abc.net.au/radionational/image/4639974-3x2-700x46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216" y="381000"/>
            <a:ext cx="4040803" cy="2695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0622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685800"/>
          </a:xfrm>
        </p:spPr>
        <p:txBody>
          <a:bodyPr/>
          <a:lstStyle/>
          <a:p>
            <a:r>
              <a:rPr lang="en-US" dirty="0" smtClean="0"/>
              <a:t>Wind Energy</a:t>
            </a:r>
            <a:endParaRPr lang="en-US" dirty="0"/>
          </a:p>
        </p:txBody>
      </p:sp>
      <p:sp>
        <p:nvSpPr>
          <p:cNvPr id="3" name="Content Placeholder 2"/>
          <p:cNvSpPr>
            <a:spLocks noGrp="1"/>
          </p:cNvSpPr>
          <p:nvPr>
            <p:ph idx="1"/>
          </p:nvPr>
        </p:nvSpPr>
        <p:spPr>
          <a:xfrm>
            <a:off x="304800" y="990600"/>
            <a:ext cx="8382000" cy="4800600"/>
          </a:xfrm>
        </p:spPr>
        <p:txBody>
          <a:bodyPr>
            <a:noAutofit/>
          </a:bodyPr>
          <a:lstStyle/>
          <a:p>
            <a:pPr marL="342900" indent="-342900">
              <a:buFont typeface="Arial" panose="020B0604020202020204" pitchFamily="34" charset="0"/>
              <a:buChar char="•"/>
            </a:pPr>
            <a:r>
              <a:rPr lang="en-US" sz="2200" dirty="0" smtClean="0"/>
              <a:t>Energy created from the kinetic energy in wind generated by unequal solar radiation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Air circulation follows the basic principles:</a:t>
            </a:r>
          </a:p>
          <a:p>
            <a:pPr marL="800100" lvl="1" indent="-342900"/>
            <a:r>
              <a:rPr lang="en-US" sz="2200" dirty="0" smtClean="0"/>
              <a:t>Warm air rises, cool air sinks</a:t>
            </a:r>
          </a:p>
          <a:p>
            <a:pPr marL="800100" lvl="1" indent="-342900"/>
            <a:r>
              <a:rPr lang="en-US" sz="2200" dirty="0" smtClean="0"/>
              <a:t>Heat moves from warm to cold</a:t>
            </a:r>
          </a:p>
          <a:p>
            <a:pPr marL="800100" lvl="1" indent="-342900"/>
            <a:endParaRPr lang="en-US" sz="2200" dirty="0"/>
          </a:p>
          <a:p>
            <a:pPr marL="342900" indent="-342900">
              <a:buFont typeface="Arial" panose="020B0604020202020204" pitchFamily="34" charset="0"/>
              <a:buChar char="•"/>
            </a:pPr>
            <a:r>
              <a:rPr lang="en-US" sz="2200" dirty="0" smtClean="0"/>
              <a:t>Largest growing renewable energy source in the world growing from 10 gigawatts in 1996 to more than 300 gigawatts today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6% of U.S. electricity comes from wind power, compared to 26% in countries like Denmark </a:t>
            </a:r>
            <a:endParaRPr lang="en-US" sz="2200" dirty="0"/>
          </a:p>
        </p:txBody>
      </p:sp>
    </p:spTree>
    <p:extLst>
      <p:ext uri="{BB962C8B-B14F-4D97-AF65-F5344CB8AC3E}">
        <p14:creationId xmlns:p14="http://schemas.microsoft.com/office/powerpoint/2010/main" val="2646936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761682"/>
          </a:xfrm>
        </p:spPr>
        <p:txBody>
          <a:bodyPr/>
          <a:lstStyle/>
          <a:p>
            <a:r>
              <a:rPr lang="en-US" dirty="0" smtClean="0"/>
              <a:t>Wind Energy</a:t>
            </a:r>
            <a:endParaRPr lang="en-US" dirty="0"/>
          </a:p>
        </p:txBody>
      </p:sp>
      <p:sp>
        <p:nvSpPr>
          <p:cNvPr id="3" name="Content Placeholder 2"/>
          <p:cNvSpPr>
            <a:spLocks noGrp="1"/>
          </p:cNvSpPr>
          <p:nvPr>
            <p:ph idx="1"/>
          </p:nvPr>
        </p:nvSpPr>
        <p:spPr>
          <a:xfrm>
            <a:off x="304800" y="1143000"/>
            <a:ext cx="8229600" cy="4373563"/>
          </a:xfrm>
        </p:spPr>
        <p:txBody>
          <a:bodyPr>
            <a:noAutofit/>
          </a:bodyPr>
          <a:lstStyle/>
          <a:p>
            <a:pPr marL="342900" indent="-342900">
              <a:buFont typeface="Arial" panose="020B0604020202020204" pitchFamily="34" charset="0"/>
              <a:buChar char="•"/>
            </a:pPr>
            <a:r>
              <a:rPr lang="en-US" sz="2200" dirty="0" smtClean="0"/>
              <a:t>Wind turbines convert kinetic energy into electricity using the same basic turbine mechanisms that use spinning blades to spin a generator that creates electrical current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Turbines can be up to 100 meters (330 feet) tall and have blades 40-75 meters (130-250 feet) long</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Turbines require moving air so they may only generate electricity 25% of the time depending on environmental conditions for wind (land turbines are less efficient than offshore turbines)</a:t>
            </a:r>
            <a:endParaRPr lang="en-US" sz="2200" dirty="0"/>
          </a:p>
        </p:txBody>
      </p:sp>
    </p:spTree>
    <p:extLst>
      <p:ext uri="{BB962C8B-B14F-4D97-AF65-F5344CB8AC3E}">
        <p14:creationId xmlns:p14="http://schemas.microsoft.com/office/powerpoint/2010/main" val="2224149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762000"/>
          </a:xfrm>
        </p:spPr>
        <p:txBody>
          <a:bodyPr/>
          <a:lstStyle/>
          <a:p>
            <a:r>
              <a:rPr lang="en-US" dirty="0" smtClean="0"/>
              <a:t>Wind Energy</a:t>
            </a:r>
            <a:endParaRPr lang="en-US" dirty="0"/>
          </a:p>
        </p:txBody>
      </p:sp>
      <p:sp>
        <p:nvSpPr>
          <p:cNvPr id="3" name="Content Placeholder 2"/>
          <p:cNvSpPr>
            <a:spLocks noGrp="1"/>
          </p:cNvSpPr>
          <p:nvPr>
            <p:ph idx="1"/>
          </p:nvPr>
        </p:nvSpPr>
        <p:spPr>
          <a:xfrm>
            <a:off x="304800" y="1143000"/>
            <a:ext cx="5257800" cy="5257800"/>
          </a:xfrm>
        </p:spPr>
        <p:txBody>
          <a:bodyPr>
            <a:normAutofit lnSpcReduction="10000"/>
          </a:bodyPr>
          <a:lstStyle/>
          <a:p>
            <a:pPr marL="342900" indent="-342900">
              <a:buFont typeface="Arial" panose="020B0604020202020204" pitchFamily="34" charset="0"/>
              <a:buChar char="•"/>
            </a:pPr>
            <a:r>
              <a:rPr lang="en-US" sz="2200" dirty="0" smtClean="0"/>
              <a:t>When spinning, wind turbines can generate between 2000 and 3000 kW of energy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Wind farms are generally in rural areas where land is used for cattle grazing or agriculture but they must be easily linked to power grids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Resistance to increasing wind farms include aesthetic concerns and danger to wildlife like birds that may have collisions with spinning blades</a:t>
            </a:r>
            <a:endParaRPr lang="en-US" sz="2200" dirty="0"/>
          </a:p>
        </p:txBody>
      </p:sp>
      <p:pic>
        <p:nvPicPr>
          <p:cNvPr id="7170" name="Picture 2" descr="http://www.plainswindeis.anl.gov/images/photos/wind_450KW_turbine_IA_V_137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799" y="1295400"/>
            <a:ext cx="3291611"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486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91200" cy="761682"/>
          </a:xfrm>
        </p:spPr>
        <p:txBody>
          <a:bodyPr/>
          <a:lstStyle/>
          <a:p>
            <a:r>
              <a:rPr lang="en-US" dirty="0" smtClean="0"/>
              <a:t>Wind Energy</a:t>
            </a:r>
            <a:endParaRPr lang="en-US" dirty="0"/>
          </a:p>
        </p:txBody>
      </p:sp>
      <p:pic>
        <p:nvPicPr>
          <p:cNvPr id="8194" name="Picture 2" descr="http://www.poweryourknowledge.com/images/photos/Wind-Turb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04800"/>
            <a:ext cx="4343400" cy="257889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assets.inhabitat.com/wp-content/blogs.dir/1/files/2010/08/windlens-ed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6114" y="3352800"/>
            <a:ext cx="4973171" cy="283387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static.panoramio.com/photos/original/448000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27" y="1657350"/>
            <a:ext cx="32233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541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629400" cy="685800"/>
          </a:xfrm>
        </p:spPr>
        <p:txBody>
          <a:bodyPr/>
          <a:lstStyle/>
          <a:p>
            <a:r>
              <a:rPr lang="en-US" dirty="0" smtClean="0"/>
              <a:t>Hydroelectric power</a:t>
            </a:r>
            <a:endParaRPr lang="en-US" dirty="0"/>
          </a:p>
        </p:txBody>
      </p:sp>
      <p:sp>
        <p:nvSpPr>
          <p:cNvPr id="3" name="Content Placeholder 2"/>
          <p:cNvSpPr>
            <a:spLocks noGrp="1"/>
          </p:cNvSpPr>
          <p:nvPr>
            <p:ph idx="1"/>
          </p:nvPr>
        </p:nvSpPr>
        <p:spPr>
          <a:xfrm>
            <a:off x="228600" y="1143000"/>
            <a:ext cx="8610600" cy="4754563"/>
          </a:xfrm>
        </p:spPr>
        <p:txBody>
          <a:bodyPr/>
          <a:lstStyle/>
          <a:p>
            <a:pPr marL="342900" indent="-342900">
              <a:buFont typeface="Arial" panose="020B0604020202020204" pitchFamily="34" charset="0"/>
              <a:buChar char="•"/>
            </a:pPr>
            <a:r>
              <a:rPr lang="en-US" sz="2200" dirty="0" smtClean="0"/>
              <a:t>Electricity generated by moving water</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Second most common renewable energy source in the world</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Generates 7% of electricity in the U.S. and approximately 20% worldwide (led by China)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9218" name="Picture 2" descr="http://weavefx.com/smcboys/wp-content/uploads/2014/02/Hydroelectric-Power-Featured-Image-607x1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301492"/>
            <a:ext cx="7162800" cy="230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91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553200" cy="837882"/>
          </a:xfrm>
        </p:spPr>
        <p:txBody>
          <a:bodyPr/>
          <a:lstStyle/>
          <a:p>
            <a:r>
              <a:rPr lang="en-US" dirty="0" smtClean="0"/>
              <a:t>Hydroelectric Power</a:t>
            </a:r>
            <a:endParaRPr lang="en-US" dirty="0"/>
          </a:p>
        </p:txBody>
      </p:sp>
      <p:sp>
        <p:nvSpPr>
          <p:cNvPr id="3" name="Content Placeholder 2"/>
          <p:cNvSpPr>
            <a:spLocks noGrp="1"/>
          </p:cNvSpPr>
          <p:nvPr>
            <p:ph idx="1"/>
          </p:nvPr>
        </p:nvSpPr>
        <p:spPr>
          <a:xfrm>
            <a:off x="228600" y="1089818"/>
            <a:ext cx="8534400" cy="4830763"/>
          </a:xfrm>
        </p:spPr>
        <p:txBody>
          <a:bodyPr>
            <a:normAutofit/>
          </a:bodyPr>
          <a:lstStyle/>
          <a:p>
            <a:pPr marL="342900" indent="-342900">
              <a:buFont typeface="Arial" panose="020B0604020202020204" pitchFamily="34" charset="0"/>
              <a:buChar char="•"/>
            </a:pPr>
            <a:r>
              <a:rPr lang="en-US" sz="2200" dirty="0" smtClean="0"/>
              <a:t>Energy from moving water can be captured as water falls over a vertical distance, from tidal movement or currents in streams and rivers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Kinetic energy is converted into electrical energy as moving water spins a turbine that turns a generator that creates electrical current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Electricity generated</a:t>
            </a:r>
          </a:p>
          <a:p>
            <a:r>
              <a:rPr lang="en-US" sz="2200" dirty="0"/>
              <a:t> </a:t>
            </a:r>
            <a:r>
              <a:rPr lang="en-US" sz="2200" dirty="0" smtClean="0"/>
              <a:t>    depends on flow rate</a:t>
            </a:r>
            <a:endParaRPr lang="en-US" sz="2200" dirty="0"/>
          </a:p>
        </p:txBody>
      </p:sp>
      <p:pic>
        <p:nvPicPr>
          <p:cNvPr id="10242" name="Picture 2" descr="http://usercontent2.hubimg.com/8643499_f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539835"/>
            <a:ext cx="49530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20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553200" cy="762000"/>
          </a:xfrm>
        </p:spPr>
        <p:txBody>
          <a:bodyPr/>
          <a:lstStyle/>
          <a:p>
            <a:r>
              <a:rPr lang="en-US" dirty="0" smtClean="0"/>
              <a:t>Hydroelectric Power</a:t>
            </a:r>
            <a:endParaRPr lang="en-US" dirty="0"/>
          </a:p>
        </p:txBody>
      </p:sp>
      <p:sp>
        <p:nvSpPr>
          <p:cNvPr id="3" name="Content Placeholder 2"/>
          <p:cNvSpPr>
            <a:spLocks noGrp="1"/>
          </p:cNvSpPr>
          <p:nvPr>
            <p:ph idx="1"/>
          </p:nvPr>
        </p:nvSpPr>
        <p:spPr>
          <a:xfrm>
            <a:off x="457200" y="1371600"/>
            <a:ext cx="7620000" cy="4754563"/>
          </a:xfrm>
        </p:spPr>
        <p:txBody>
          <a:bodyPr>
            <a:normAutofit/>
          </a:bodyPr>
          <a:lstStyle/>
          <a:p>
            <a:r>
              <a:rPr lang="en-US" sz="2200" dirty="0" smtClean="0"/>
              <a:t>Hydroelectric Systems</a:t>
            </a:r>
          </a:p>
          <a:p>
            <a:pPr marL="342900" indent="-342900">
              <a:buFont typeface="Arial" panose="020B0604020202020204" pitchFamily="34" charset="0"/>
              <a:buChar char="•"/>
            </a:pPr>
            <a:r>
              <a:rPr lang="en-US" sz="2200" dirty="0" smtClean="0"/>
              <a:t>Run-of-the-river generation uses natural currents and/or low dams to promote water movement</a:t>
            </a:r>
          </a:p>
          <a:p>
            <a:pPr marL="800100" lvl="1" indent="-342900"/>
            <a:r>
              <a:rPr lang="en-US" sz="2200" dirty="0" smtClean="0"/>
              <a:t>Small scale</a:t>
            </a:r>
          </a:p>
          <a:p>
            <a:pPr marL="800100" lvl="1" indent="-342900"/>
            <a:r>
              <a:rPr lang="en-US" sz="2200" dirty="0" smtClean="0"/>
              <a:t>Not consistent</a:t>
            </a:r>
          </a:p>
          <a:p>
            <a:pPr marL="800100" lvl="1" indent="-342900"/>
            <a:r>
              <a:rPr lang="en-US" sz="2200" dirty="0" smtClean="0"/>
              <a:t>No reservoir</a:t>
            </a:r>
          </a:p>
          <a:p>
            <a:pPr marL="800100" lvl="1" indent="-342900"/>
            <a:r>
              <a:rPr lang="en-US" sz="2200" dirty="0" smtClean="0"/>
              <a:t>Natural flooding</a:t>
            </a:r>
          </a:p>
          <a:p>
            <a:pPr marL="800100" lvl="1" indent="-342900"/>
            <a:r>
              <a:rPr lang="en-US" sz="2200" dirty="0" smtClean="0"/>
              <a:t>Very little disruption</a:t>
            </a:r>
          </a:p>
          <a:p>
            <a:pPr lvl="1" indent="0">
              <a:buNone/>
            </a:pPr>
            <a:r>
              <a:rPr lang="en-US" sz="2200" dirty="0"/>
              <a:t> </a:t>
            </a:r>
            <a:r>
              <a:rPr lang="en-US" sz="2200" dirty="0" smtClean="0"/>
              <a:t>   to natural ecosystems</a:t>
            </a:r>
            <a:endParaRPr lang="en-US" sz="2200" dirty="0"/>
          </a:p>
        </p:txBody>
      </p:sp>
      <p:pic>
        <p:nvPicPr>
          <p:cNvPr id="11266" name="Picture 2" descr="http://www.cleantechinvestor.com/portal/images/stories/magazine/mag_nov_2008/air_ror_diag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8000"/>
            <a:ext cx="4343400" cy="302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98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efficiency</a:t>
            </a:r>
            <a:endParaRPr lang="en-US" dirty="0"/>
          </a:p>
        </p:txBody>
      </p:sp>
      <p:sp>
        <p:nvSpPr>
          <p:cNvPr id="3" name="Content Placeholder 2"/>
          <p:cNvSpPr>
            <a:spLocks noGrp="1"/>
          </p:cNvSpPr>
          <p:nvPr>
            <p:ph idx="1"/>
          </p:nvPr>
        </p:nvSpPr>
        <p:spPr/>
        <p:txBody>
          <a:bodyPr>
            <a:normAutofit fontScale="92500" lnSpcReduction="20000"/>
          </a:bodyPr>
          <a:lstStyle/>
          <a:p>
            <a:pPr marL="342900" indent="-342900">
              <a:buFont typeface="Arial" panose="020B0604020202020204" pitchFamily="34" charset="0"/>
              <a:buChar char="•"/>
            </a:pPr>
            <a:r>
              <a:rPr lang="en-US" dirty="0" smtClean="0"/>
              <a:t>The energy future of the world will not only require new options for energy sources but also better choices on how we use energy even from its current sources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Energy efficient homes, appliances, lightbulbs, etc. maximize the energy input and reduce the amount of energy lost as heat during use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Energy can also be conserved by just unplugging devices in the home that act as energy vampires and consume energy even when not turned on</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In transportation, higher efficiency vehicles that run off of diesel could also reduce our fossil fuel consumption</a:t>
            </a:r>
            <a:endParaRPr lang="en-US" dirty="0"/>
          </a:p>
        </p:txBody>
      </p:sp>
    </p:spTree>
    <p:extLst>
      <p:ext uri="{BB962C8B-B14F-4D97-AF65-F5344CB8AC3E}">
        <p14:creationId xmlns:p14="http://schemas.microsoft.com/office/powerpoint/2010/main" val="151319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6400800" cy="837882"/>
          </a:xfrm>
        </p:spPr>
        <p:txBody>
          <a:bodyPr/>
          <a:lstStyle/>
          <a:p>
            <a:r>
              <a:rPr lang="en-US" dirty="0" smtClean="0"/>
              <a:t>Hydroelectric power</a:t>
            </a:r>
            <a:endParaRPr lang="en-US" dirty="0"/>
          </a:p>
        </p:txBody>
      </p:sp>
      <p:sp>
        <p:nvSpPr>
          <p:cNvPr id="3" name="Content Placeholder 2"/>
          <p:cNvSpPr>
            <a:spLocks noGrp="1"/>
          </p:cNvSpPr>
          <p:nvPr>
            <p:ph idx="1"/>
          </p:nvPr>
        </p:nvSpPr>
        <p:spPr>
          <a:xfrm>
            <a:off x="381000" y="1447800"/>
            <a:ext cx="8458200" cy="4953000"/>
          </a:xfrm>
        </p:spPr>
        <p:txBody>
          <a:bodyPr>
            <a:normAutofit/>
          </a:bodyPr>
          <a:lstStyle/>
          <a:p>
            <a:pPr marL="342900" indent="-342900">
              <a:buFont typeface="Arial" panose="020B0604020202020204" pitchFamily="34" charset="0"/>
              <a:buChar char="•"/>
            </a:pPr>
            <a:r>
              <a:rPr lang="en-US" sz="2200" dirty="0" smtClean="0"/>
              <a:t>Water impoundment Systems store water behind a dam (</a:t>
            </a:r>
            <a:r>
              <a:rPr lang="en-US" sz="2200" i="1" dirty="0" smtClean="0"/>
              <a:t>water impoundment</a:t>
            </a:r>
            <a:r>
              <a:rPr lang="en-US" sz="2200" dirty="0" smtClean="0"/>
              <a:t>) and control the flow of water downstream</a:t>
            </a:r>
          </a:p>
          <a:p>
            <a:pPr marL="800100" lvl="1" indent="-342900"/>
            <a:r>
              <a:rPr lang="en-US" sz="2200" dirty="0" smtClean="0"/>
              <a:t>Most common method</a:t>
            </a:r>
          </a:p>
          <a:p>
            <a:pPr marL="800100" lvl="1" indent="-342900"/>
            <a:r>
              <a:rPr lang="en-US" sz="2200" dirty="0" smtClean="0"/>
              <a:t>Largest dam in the United States is the Grand Coulee Dam in Washington state (6,800 MW at peak capacity)</a:t>
            </a:r>
          </a:p>
          <a:p>
            <a:pPr marL="800100" lvl="1" indent="-342900"/>
            <a:r>
              <a:rPr lang="en-US" sz="2200" dirty="0" smtClean="0"/>
              <a:t>Largest dam in the world is the Three Gorges Dam in China that generates 11% of the countries electricity (18,000 MW output and 85 billion kWh per year)</a:t>
            </a:r>
          </a:p>
          <a:p>
            <a:pPr marL="800100" lvl="1" indent="-342900"/>
            <a:endParaRPr lang="en-US" sz="2200" dirty="0"/>
          </a:p>
          <a:p>
            <a:pPr marL="342900" indent="-342900">
              <a:buFont typeface="Arial" panose="020B0604020202020204" pitchFamily="34" charset="0"/>
              <a:buChar char="•"/>
            </a:pPr>
            <a:r>
              <a:rPr lang="en-US" sz="2200" dirty="0" smtClean="0"/>
              <a:t>Environmental concerns include sediment build up in reservoirs and damage to natural ecosystems downstream</a:t>
            </a:r>
          </a:p>
        </p:txBody>
      </p:sp>
    </p:spTree>
    <p:extLst>
      <p:ext uri="{BB962C8B-B14F-4D97-AF65-F5344CB8AC3E}">
        <p14:creationId xmlns:p14="http://schemas.microsoft.com/office/powerpoint/2010/main" val="3557520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6553200" cy="914082"/>
          </a:xfrm>
        </p:spPr>
        <p:txBody>
          <a:bodyPr/>
          <a:lstStyle/>
          <a:p>
            <a:r>
              <a:rPr lang="en-US" dirty="0" smtClean="0"/>
              <a:t>Hydroelectric Power</a:t>
            </a:r>
            <a:endParaRPr lang="en-US" dirty="0"/>
          </a:p>
        </p:txBody>
      </p:sp>
      <p:pic>
        <p:nvPicPr>
          <p:cNvPr id="12292" name="Picture 4" descr="http://www.ryanstransportation.com/wp-content/uploads/2014/09/hoover-d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477638" cy="522922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www.constructionweekonline.com/pictures/Aldar/three-gorges-d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473" y="3643312"/>
            <a:ext cx="4191000" cy="288131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www.chinatouronline.com/upfile/2008/1742/200812091742287038746376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102388"/>
            <a:ext cx="3737030" cy="279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4326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315200" cy="837882"/>
          </a:xfrm>
        </p:spPr>
        <p:txBody>
          <a:bodyPr/>
          <a:lstStyle/>
          <a:p>
            <a:r>
              <a:rPr lang="en-US" dirty="0" smtClean="0"/>
              <a:t>Hydroelectric Power</a:t>
            </a:r>
            <a:endParaRPr lang="en-US" dirty="0"/>
          </a:p>
        </p:txBody>
      </p:sp>
      <p:sp>
        <p:nvSpPr>
          <p:cNvPr id="3" name="Content Placeholder 2"/>
          <p:cNvSpPr>
            <a:spLocks noGrp="1"/>
          </p:cNvSpPr>
          <p:nvPr>
            <p:ph idx="1"/>
          </p:nvPr>
        </p:nvSpPr>
        <p:spPr>
          <a:xfrm>
            <a:off x="460375" y="1219200"/>
            <a:ext cx="8153400" cy="4373563"/>
          </a:xfrm>
        </p:spPr>
        <p:txBody>
          <a:bodyPr>
            <a:normAutofit/>
          </a:bodyPr>
          <a:lstStyle/>
          <a:p>
            <a:pPr marL="342900" indent="-342900">
              <a:buFont typeface="Arial" panose="020B0604020202020204" pitchFamily="34" charset="0"/>
              <a:buChar char="•"/>
            </a:pPr>
            <a:r>
              <a:rPr lang="en-US" sz="2200" dirty="0" smtClean="0"/>
              <a:t>Tidal energy takes advantage of moving water caused by the gravitational pull of the Moon</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Uses a system of gates and turbines to capture kinetic energy and convert it to electricity</a:t>
            </a:r>
            <a:endParaRPr lang="en-US" sz="2200" dirty="0"/>
          </a:p>
        </p:txBody>
      </p:sp>
      <p:pic>
        <p:nvPicPr>
          <p:cNvPr id="13314" name="Picture 2" descr="http://static.guim.co.uk/sys-images/Environment/Pix/columnists/2011/3/17/1300378119735/Underwater-tidal-power-st-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8036" y="3657600"/>
            <a:ext cx="4381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theplanetcarer.com/wp-content/uploads/2015/10/Wave-and-Tidal-Energy2.jpg?f568b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 y="3545132"/>
            <a:ext cx="3886200" cy="2853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59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914082"/>
          </a:xfrm>
        </p:spPr>
        <p:txBody>
          <a:bodyPr/>
          <a:lstStyle/>
          <a:p>
            <a:r>
              <a:rPr lang="en-US" dirty="0" smtClean="0"/>
              <a:t>Biomass</a:t>
            </a:r>
            <a:endParaRPr lang="en-US" dirty="0"/>
          </a:p>
        </p:txBody>
      </p:sp>
      <p:sp>
        <p:nvSpPr>
          <p:cNvPr id="3" name="Content Placeholder 2"/>
          <p:cNvSpPr>
            <a:spLocks noGrp="1"/>
          </p:cNvSpPr>
          <p:nvPr>
            <p:ph idx="1"/>
          </p:nvPr>
        </p:nvSpPr>
        <p:spPr>
          <a:xfrm>
            <a:off x="3777871" y="1104900"/>
            <a:ext cx="5105400" cy="5029200"/>
          </a:xfrm>
        </p:spPr>
        <p:txBody>
          <a:bodyPr>
            <a:normAutofit fontScale="92500"/>
          </a:bodyPr>
          <a:lstStyle/>
          <a:p>
            <a:pPr marL="342900" indent="-342900">
              <a:buFont typeface="Arial" pitchFamily="34" charset="0"/>
              <a:buChar char="•"/>
            </a:pPr>
            <a:r>
              <a:rPr lang="en-US" sz="2200" dirty="0" smtClean="0"/>
              <a:t>Biomass energy comes from carbon recently processed or stored in organisms</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This carbon is called </a:t>
            </a:r>
            <a:r>
              <a:rPr lang="en-US" sz="2200" u="sng" dirty="0" smtClean="0"/>
              <a:t>modern carbon</a:t>
            </a:r>
            <a:r>
              <a:rPr lang="en-US" sz="2200" dirty="0" smtClean="0"/>
              <a:t> because it is found in organisms still alive today in contrast to fossil fuels that come from organisms that died long ago</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Represents ½ of all renewable energy produced and 3.5% of renewable energy consumed in the United States</a:t>
            </a:r>
            <a:endParaRPr lang="en-US" sz="2200" dirty="0"/>
          </a:p>
        </p:txBody>
      </p:sp>
      <p:pic>
        <p:nvPicPr>
          <p:cNvPr id="1026" name="Picture 2" descr="https://upload.wikimedia.org/wikipedia/commons/e/e9/CalaverasBigTrees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371600"/>
            <a:ext cx="337185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4582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837882"/>
          </a:xfrm>
        </p:spPr>
        <p:txBody>
          <a:bodyPr/>
          <a:lstStyle/>
          <a:p>
            <a:r>
              <a:rPr lang="en-US" dirty="0" smtClean="0"/>
              <a:t>Biomass</a:t>
            </a:r>
            <a:endParaRPr lang="en-US" dirty="0"/>
          </a:p>
        </p:txBody>
      </p:sp>
      <p:sp>
        <p:nvSpPr>
          <p:cNvPr id="3" name="Content Placeholder 2"/>
          <p:cNvSpPr>
            <a:spLocks noGrp="1"/>
          </p:cNvSpPr>
          <p:nvPr>
            <p:ph idx="1"/>
          </p:nvPr>
        </p:nvSpPr>
        <p:spPr>
          <a:xfrm>
            <a:off x="381000" y="1371600"/>
            <a:ext cx="4648200" cy="5029200"/>
          </a:xfrm>
        </p:spPr>
        <p:txBody>
          <a:bodyPr>
            <a:normAutofit/>
          </a:bodyPr>
          <a:lstStyle/>
          <a:p>
            <a:pPr marL="342900" indent="-342900">
              <a:buFont typeface="Arial" pitchFamily="34" charset="0"/>
              <a:buChar char="•"/>
            </a:pPr>
            <a:r>
              <a:rPr lang="en-US" sz="2200" dirty="0" smtClean="0"/>
              <a:t>In the United States sources of biomass include:</a:t>
            </a:r>
          </a:p>
          <a:p>
            <a:pPr marL="800100" lvl="1" indent="-342900"/>
            <a:r>
              <a:rPr lang="en-US" sz="2200" dirty="0" smtClean="0"/>
              <a:t>Wood </a:t>
            </a:r>
          </a:p>
          <a:p>
            <a:pPr marL="800100" lvl="1" indent="-342900"/>
            <a:r>
              <a:rPr lang="en-US" sz="2200" dirty="0" smtClean="0"/>
              <a:t>Municipal solid waste </a:t>
            </a:r>
          </a:p>
          <a:p>
            <a:pPr marL="800100" lvl="1" indent="-342900"/>
            <a:r>
              <a:rPr lang="en-US" sz="2200" dirty="0" smtClean="0"/>
              <a:t>Biofuels (usually from agriculture)</a:t>
            </a:r>
          </a:p>
          <a:p>
            <a:pPr marL="800100" lvl="1" indent="-342900"/>
            <a:endParaRPr lang="en-US" sz="2200" dirty="0"/>
          </a:p>
          <a:p>
            <a:pPr marL="342900" indent="-342900">
              <a:buFont typeface="Arial" pitchFamily="34" charset="0"/>
              <a:buChar char="•"/>
            </a:pPr>
            <a:r>
              <a:rPr lang="en-US" sz="2200" dirty="0" smtClean="0"/>
              <a:t>In developing countries sources of biomass include:</a:t>
            </a:r>
          </a:p>
          <a:p>
            <a:pPr marL="800100" lvl="1" indent="-342900"/>
            <a:r>
              <a:rPr lang="en-US" sz="2200" dirty="0" smtClean="0"/>
              <a:t>Wood</a:t>
            </a:r>
          </a:p>
          <a:p>
            <a:pPr marL="800100" lvl="1" indent="-342900"/>
            <a:r>
              <a:rPr lang="en-US" sz="2200" dirty="0" smtClean="0"/>
              <a:t>Animal manure</a:t>
            </a:r>
            <a:endParaRPr lang="en-US" sz="2200" dirty="0"/>
          </a:p>
        </p:txBody>
      </p:sp>
      <p:pic>
        <p:nvPicPr>
          <p:cNvPr id="4" name="Picture 4" descr="File:Yuanyang cow pa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898941"/>
            <a:ext cx="3810000" cy="2514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bhikkhucintita.files.wordpress.com/2011/11/log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35255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287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762318"/>
          </a:xfrm>
        </p:spPr>
        <p:txBody>
          <a:bodyPr/>
          <a:lstStyle/>
          <a:p>
            <a:r>
              <a:rPr lang="en-US" dirty="0" smtClean="0"/>
              <a:t>Biomass</a:t>
            </a:r>
            <a:endParaRPr lang="en-US" dirty="0"/>
          </a:p>
        </p:txBody>
      </p:sp>
      <p:sp>
        <p:nvSpPr>
          <p:cNvPr id="3" name="Content Placeholder 2"/>
          <p:cNvSpPr>
            <a:spLocks noGrp="1"/>
          </p:cNvSpPr>
          <p:nvPr>
            <p:ph idx="1"/>
          </p:nvPr>
        </p:nvSpPr>
        <p:spPr>
          <a:xfrm>
            <a:off x="152400" y="1066800"/>
            <a:ext cx="5029200" cy="5486400"/>
          </a:xfrm>
        </p:spPr>
        <p:txBody>
          <a:bodyPr>
            <a:normAutofit fontScale="92500"/>
          </a:bodyPr>
          <a:lstStyle/>
          <a:p>
            <a:pPr marL="342900" indent="-342900">
              <a:buFont typeface="Arial" pitchFamily="34" charset="0"/>
              <a:buChar char="•"/>
            </a:pPr>
            <a:r>
              <a:rPr lang="en-US" sz="2200" dirty="0" smtClean="0"/>
              <a:t>Biomass shares several properties with fossil fuels. Both forms of energy contain carbon and produce carbon dioxide when burned.</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Biomass is considered cleaner because it releases carbon recently in the atmosphere and does not add carbon that was removed millions of years ago</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The balance of releasing modern carbon into the atmosphere that can be filtered by growing more plants is a condition called </a:t>
            </a:r>
            <a:r>
              <a:rPr lang="en-US" sz="2200" u="sng" dirty="0" smtClean="0"/>
              <a:t>carbon neutrality</a:t>
            </a:r>
            <a:endParaRPr lang="en-US" sz="2200" dirty="0"/>
          </a:p>
        </p:txBody>
      </p:sp>
      <p:pic>
        <p:nvPicPr>
          <p:cNvPr id="2050" name="Picture 2" descr="http://www.biomasspackaging.com/wp-content/uploads/2014/08/4306587_carbon-neutra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524000"/>
            <a:ext cx="4048125"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8555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791200" cy="761682"/>
          </a:xfrm>
        </p:spPr>
        <p:txBody>
          <a:bodyPr/>
          <a:lstStyle/>
          <a:p>
            <a:r>
              <a:rPr lang="en-US" dirty="0" smtClean="0"/>
              <a:t>Biomass</a:t>
            </a:r>
            <a:endParaRPr lang="en-US" dirty="0"/>
          </a:p>
        </p:txBody>
      </p:sp>
      <p:sp>
        <p:nvSpPr>
          <p:cNvPr id="3" name="Content Placeholder 2"/>
          <p:cNvSpPr>
            <a:spLocks noGrp="1"/>
          </p:cNvSpPr>
          <p:nvPr>
            <p:ph idx="1"/>
          </p:nvPr>
        </p:nvSpPr>
        <p:spPr>
          <a:xfrm>
            <a:off x="304800" y="1219200"/>
            <a:ext cx="8305800" cy="4754563"/>
          </a:xfrm>
        </p:spPr>
        <p:txBody>
          <a:bodyPr>
            <a:noAutofit/>
          </a:bodyPr>
          <a:lstStyle/>
          <a:p>
            <a:pPr marL="342900" indent="-342900">
              <a:buFont typeface="Arial" pitchFamily="34" charset="0"/>
              <a:buChar char="•"/>
            </a:pPr>
            <a:r>
              <a:rPr lang="en-US" sz="2200" dirty="0" smtClean="0"/>
              <a:t>Wood is the largest industry for solid biomass material worldwide</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Wood is used for heating homes, cooking, and in industrial paper and packaging processes</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Wood should be renewable as long as regrowth of trees keeps up with demand</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Removing more timber than can be replaced by growth is called </a:t>
            </a:r>
            <a:r>
              <a:rPr lang="en-US" sz="2200" u="sng" dirty="0" smtClean="0"/>
              <a:t>net removal</a:t>
            </a:r>
            <a:r>
              <a:rPr lang="en-US" sz="2200" dirty="0" smtClean="0"/>
              <a:t> and can result in an increase of CO</a:t>
            </a:r>
            <a:r>
              <a:rPr lang="en-US" sz="2200" baseline="-25000" dirty="0" smtClean="0"/>
              <a:t>2</a:t>
            </a:r>
            <a:r>
              <a:rPr lang="en-US" sz="2200" dirty="0" smtClean="0"/>
              <a:t> in the atmosphere</a:t>
            </a:r>
            <a:endParaRPr lang="en-US" sz="2200" dirty="0"/>
          </a:p>
        </p:txBody>
      </p:sp>
    </p:spTree>
    <p:extLst>
      <p:ext uri="{BB962C8B-B14F-4D97-AF65-F5344CB8AC3E}">
        <p14:creationId xmlns:p14="http://schemas.microsoft.com/office/powerpoint/2010/main" val="3433346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762000"/>
          </a:xfrm>
        </p:spPr>
        <p:txBody>
          <a:bodyPr/>
          <a:lstStyle/>
          <a:p>
            <a:r>
              <a:rPr lang="en-US" dirty="0" smtClean="0"/>
              <a:t>Biomass</a:t>
            </a:r>
            <a:endParaRPr lang="en-US" dirty="0"/>
          </a:p>
        </p:txBody>
      </p:sp>
      <p:sp>
        <p:nvSpPr>
          <p:cNvPr id="3" name="Content Placeholder 2"/>
          <p:cNvSpPr>
            <a:spLocks noGrp="1"/>
          </p:cNvSpPr>
          <p:nvPr>
            <p:ph idx="1"/>
          </p:nvPr>
        </p:nvSpPr>
        <p:spPr>
          <a:xfrm>
            <a:off x="381000" y="990600"/>
            <a:ext cx="8305800" cy="4983163"/>
          </a:xfrm>
        </p:spPr>
        <p:txBody>
          <a:bodyPr>
            <a:noAutofit/>
          </a:bodyPr>
          <a:lstStyle/>
          <a:p>
            <a:pPr marL="342900" indent="-342900">
              <a:buFont typeface="Arial" pitchFamily="34" charset="0"/>
              <a:buChar char="•"/>
            </a:pPr>
            <a:r>
              <a:rPr lang="en-US" sz="2200" dirty="0" smtClean="0"/>
              <a:t>Wood can also be used to produce charcoal, a lighter form of wood that contains twice the energy output per unit weight</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Charcoal is abundant as an energy source in developing nations or urban cities that can afford the processing of wood into charcoal</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Poorer nations or areas that lack trees primarily use dried animal manure for heating and cooking</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Environmental concerns from solid biomass include particulate matter and other pollutants released during burning</a:t>
            </a:r>
            <a:endParaRPr lang="en-US" sz="2200" dirty="0"/>
          </a:p>
        </p:txBody>
      </p:sp>
    </p:spTree>
    <p:extLst>
      <p:ext uri="{BB962C8B-B14F-4D97-AF65-F5344CB8AC3E}">
        <p14:creationId xmlns:p14="http://schemas.microsoft.com/office/powerpoint/2010/main" val="1380286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5791200" cy="761682"/>
          </a:xfrm>
        </p:spPr>
        <p:txBody>
          <a:bodyPr/>
          <a:lstStyle/>
          <a:p>
            <a:r>
              <a:rPr lang="en-US" dirty="0" smtClean="0"/>
              <a:t>Biomass</a:t>
            </a:r>
            <a:endParaRPr lang="en-US" dirty="0"/>
          </a:p>
        </p:txBody>
      </p:sp>
      <p:sp>
        <p:nvSpPr>
          <p:cNvPr id="3" name="Content Placeholder 2"/>
          <p:cNvSpPr>
            <a:spLocks noGrp="1"/>
          </p:cNvSpPr>
          <p:nvPr>
            <p:ph idx="1"/>
          </p:nvPr>
        </p:nvSpPr>
        <p:spPr>
          <a:xfrm>
            <a:off x="304800" y="990600"/>
            <a:ext cx="8305800" cy="4906963"/>
          </a:xfrm>
        </p:spPr>
        <p:txBody>
          <a:bodyPr>
            <a:noAutofit/>
          </a:bodyPr>
          <a:lstStyle/>
          <a:p>
            <a:pPr marL="342900" indent="-342900">
              <a:buFont typeface="Arial" pitchFamily="34" charset="0"/>
              <a:buChar char="•"/>
            </a:pPr>
            <a:r>
              <a:rPr lang="en-US" sz="2200" dirty="0" smtClean="0"/>
              <a:t>Biofuels (ethanol and biodiesel) are biomass options that can be substitutes for gasoline and diesel from fossil fuels</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Ethanol is created by converting plant sugars and starches into alcohol and carbon dioxide</a:t>
            </a:r>
          </a:p>
          <a:p>
            <a:pPr marL="800100" lvl="1" indent="-342900"/>
            <a:r>
              <a:rPr lang="en-US" sz="2200" dirty="0" smtClean="0"/>
              <a:t>World leader in production is the United States using corn followed by Brazil that uses sugarcane</a:t>
            </a:r>
          </a:p>
          <a:p>
            <a:pPr marL="800100" lvl="1" indent="-342900"/>
            <a:r>
              <a:rPr lang="en-US" sz="2200" dirty="0" smtClean="0"/>
              <a:t>Currently added to gasoline in a ratio of 9 parts gasoline to 1 part ethanol</a:t>
            </a:r>
          </a:p>
          <a:p>
            <a:pPr marL="800100" lvl="1" indent="-342900"/>
            <a:r>
              <a:rPr lang="en-US" sz="2200" dirty="0" smtClean="0"/>
              <a:t>Flex-fuels can have up to 85% ethanol and 15% gasoline</a:t>
            </a:r>
          </a:p>
          <a:p>
            <a:pPr marL="800100" lvl="1" indent="-342900"/>
            <a:r>
              <a:rPr lang="en-US" sz="2200" dirty="0" smtClean="0"/>
              <a:t>Concerns about use involve energy required to grow and harvest corn, and reduction of gas mileage with higher ethanol ratios</a:t>
            </a:r>
            <a:endParaRPr lang="en-US" sz="2200" dirty="0"/>
          </a:p>
        </p:txBody>
      </p:sp>
    </p:spTree>
    <p:extLst>
      <p:ext uri="{BB962C8B-B14F-4D97-AF65-F5344CB8AC3E}">
        <p14:creationId xmlns:p14="http://schemas.microsoft.com/office/powerpoint/2010/main" val="2116712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5791200" cy="837882"/>
          </a:xfrm>
        </p:spPr>
        <p:txBody>
          <a:bodyPr/>
          <a:lstStyle/>
          <a:p>
            <a:r>
              <a:rPr lang="en-US" dirty="0" smtClean="0"/>
              <a:t>Biomass</a:t>
            </a:r>
            <a:endParaRPr lang="en-US" dirty="0"/>
          </a:p>
        </p:txBody>
      </p:sp>
      <p:pic>
        <p:nvPicPr>
          <p:cNvPr id="4098" name="Picture 2" descr="http://fe867b.medialib.glogster.com/media/1a/1a011b4dba11e84e7cb8afe5299b9136dbcf2bd40a8c3ae984d075e1122c3267/biofuel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4773936" cy="463867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limatetechwiki.org/sites/climatetechwiki.org/files/images/teaser/agri_for_biofuel_teaser_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9552" y="685800"/>
            <a:ext cx="3489218" cy="24290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ngm.com/2007/10/biofuels/img/biofuels-6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3923" y="3642291"/>
            <a:ext cx="3644847" cy="242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332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762318"/>
          </a:xfrm>
        </p:spPr>
        <p:txBody>
          <a:bodyPr/>
          <a:lstStyle/>
          <a:p>
            <a:r>
              <a:rPr lang="en-US" dirty="0" smtClean="0"/>
              <a:t>Energy efficiency</a:t>
            </a:r>
            <a:endParaRPr lang="en-US" dirty="0"/>
          </a:p>
        </p:txBody>
      </p:sp>
      <p:sp>
        <p:nvSpPr>
          <p:cNvPr id="3" name="Content Placeholder 2"/>
          <p:cNvSpPr>
            <a:spLocks noGrp="1"/>
          </p:cNvSpPr>
          <p:nvPr>
            <p:ph idx="1"/>
          </p:nvPr>
        </p:nvSpPr>
        <p:spPr>
          <a:xfrm>
            <a:off x="457200" y="1371600"/>
            <a:ext cx="7620000" cy="4754563"/>
          </a:xfrm>
        </p:spPr>
        <p:txBody>
          <a:bodyPr/>
          <a:lstStyle/>
          <a:p>
            <a:pPr marL="342900" indent="-342900">
              <a:buFont typeface="Arial" panose="020B0604020202020204" pitchFamily="34" charset="0"/>
              <a:buChar char="•"/>
            </a:pPr>
            <a:r>
              <a:rPr lang="en-US" dirty="0" smtClean="0"/>
              <a:t>High efficiency construction of buildings is not becoming more popular especially in Europe.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Homeowners can make their homes more energy efficient my taking advantage of passive heating and cooling techniques and increased efficiency of heating and cooling systems within the home</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Larger buildings and industries have tapped into cogeneration of energy which uses energy lost as heat to fuel steam power processes that generate more electricity</a:t>
            </a:r>
            <a:endParaRPr lang="en-US" dirty="0"/>
          </a:p>
        </p:txBody>
      </p:sp>
    </p:spTree>
    <p:extLst>
      <p:ext uri="{BB962C8B-B14F-4D97-AF65-F5344CB8AC3E}">
        <p14:creationId xmlns:p14="http://schemas.microsoft.com/office/powerpoint/2010/main" val="37600802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5791200" cy="685482"/>
          </a:xfrm>
        </p:spPr>
        <p:txBody>
          <a:bodyPr/>
          <a:lstStyle/>
          <a:p>
            <a:r>
              <a:rPr lang="en-US" dirty="0" smtClean="0"/>
              <a:t>Biomass</a:t>
            </a:r>
            <a:endParaRPr lang="en-US" dirty="0"/>
          </a:p>
        </p:txBody>
      </p:sp>
      <p:sp>
        <p:nvSpPr>
          <p:cNvPr id="3" name="Content Placeholder 2"/>
          <p:cNvSpPr>
            <a:spLocks noGrp="1"/>
          </p:cNvSpPr>
          <p:nvPr>
            <p:ph idx="1"/>
          </p:nvPr>
        </p:nvSpPr>
        <p:spPr>
          <a:xfrm>
            <a:off x="228600" y="914400"/>
            <a:ext cx="8610600" cy="3276600"/>
          </a:xfrm>
        </p:spPr>
        <p:txBody>
          <a:bodyPr>
            <a:normAutofit fontScale="92500"/>
          </a:bodyPr>
          <a:lstStyle/>
          <a:p>
            <a:pPr marL="342900" indent="-342900">
              <a:buFont typeface="Arial" pitchFamily="34" charset="0"/>
              <a:buChar char="•"/>
            </a:pPr>
            <a:r>
              <a:rPr lang="en-US" sz="2200" dirty="0" smtClean="0"/>
              <a:t>Biodiesel is a biomass alternative for petroleum based diesel</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Biodiesels are formed by extracting and processing oil from plants (usually soybeans or palm)</a:t>
            </a:r>
          </a:p>
          <a:p>
            <a:pPr marL="342900" indent="-342900">
              <a:buFont typeface="Arial" pitchFamily="34" charset="0"/>
              <a:buChar char="•"/>
            </a:pPr>
            <a:endParaRPr lang="en-US" sz="2200" dirty="0"/>
          </a:p>
          <a:p>
            <a:pPr marL="342900" indent="-342900">
              <a:buFont typeface="Arial" pitchFamily="34" charset="0"/>
              <a:buChar char="•"/>
            </a:pPr>
            <a:r>
              <a:rPr lang="en-US" sz="2200" dirty="0" smtClean="0"/>
              <a:t>Current vehicles, especially larger transport trucks, can be easily modified to run on biodiesel including straight vegetable oil (SVO) that can be recycles from restaurants</a:t>
            </a:r>
            <a:endParaRPr lang="en-US" sz="2200" dirty="0"/>
          </a:p>
        </p:txBody>
      </p:sp>
      <p:pic>
        <p:nvPicPr>
          <p:cNvPr id="5122" name="Picture 2" descr="http://www.b100wh.com/biodiesel/1_2_3_sampl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191000"/>
            <a:ext cx="4419600" cy="23094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ltis.org/sites/eltis/files/news/biodiesel_bus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170528"/>
            <a:ext cx="3733800" cy="2263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010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6705600" cy="761682"/>
          </a:xfrm>
        </p:spPr>
        <p:txBody>
          <a:bodyPr/>
          <a:lstStyle/>
          <a:p>
            <a:r>
              <a:rPr lang="en-US" dirty="0" smtClean="0"/>
              <a:t>Geothermal Energy</a:t>
            </a:r>
            <a:endParaRPr lang="en-US" dirty="0"/>
          </a:p>
        </p:txBody>
      </p:sp>
      <p:sp>
        <p:nvSpPr>
          <p:cNvPr id="3" name="Content Placeholder 2"/>
          <p:cNvSpPr>
            <a:spLocks noGrp="1"/>
          </p:cNvSpPr>
          <p:nvPr>
            <p:ph idx="1"/>
          </p:nvPr>
        </p:nvSpPr>
        <p:spPr>
          <a:xfrm>
            <a:off x="381000" y="1219200"/>
            <a:ext cx="8382000" cy="5029200"/>
          </a:xfrm>
        </p:spPr>
        <p:txBody>
          <a:bodyPr>
            <a:normAutofit fontScale="92500" lnSpcReduction="20000"/>
          </a:bodyPr>
          <a:lstStyle/>
          <a:p>
            <a:pPr marL="342900" indent="-342900">
              <a:buFont typeface="Arial" pitchFamily="34" charset="0"/>
              <a:buChar char="•"/>
            </a:pPr>
            <a:r>
              <a:rPr lang="en-US" sz="2400" dirty="0" smtClean="0"/>
              <a:t>A renewable form of energy that does not come from the Sun</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Driven by natural radioactive decay of elements in the Earth and convection within the Earth’s mantle that brings magma closer to the surface</a:t>
            </a:r>
          </a:p>
          <a:p>
            <a:pPr marL="342900" indent="-342900">
              <a:buFont typeface="Arial" pitchFamily="34" charset="0"/>
              <a:buChar char="•"/>
            </a:pPr>
            <a:endParaRPr lang="en-US" sz="2400" dirty="0"/>
          </a:p>
          <a:p>
            <a:pPr marL="342900" indent="-342900">
              <a:buFont typeface="Arial" pitchFamily="34" charset="0"/>
              <a:buChar char="•"/>
            </a:pPr>
            <a:r>
              <a:rPr lang="en-US" sz="2400" dirty="0" smtClean="0"/>
              <a:t>United States, China and Iceland are the top users of geothermal energy</a:t>
            </a:r>
          </a:p>
          <a:p>
            <a:pPr marL="800100" lvl="1" indent="-342900"/>
            <a:r>
              <a:rPr lang="en-US" sz="2400" dirty="0" smtClean="0"/>
              <a:t>Iceland heats 87% of its homes and produces 25% of its electricity with geothermal energy</a:t>
            </a:r>
          </a:p>
          <a:p>
            <a:pPr marL="800100" lvl="1" indent="-342900"/>
            <a:endParaRPr lang="en-US" sz="2400" dirty="0"/>
          </a:p>
          <a:p>
            <a:pPr marL="342900" indent="-342900">
              <a:buFont typeface="Arial" pitchFamily="34" charset="0"/>
              <a:buChar char="•"/>
            </a:pPr>
            <a:r>
              <a:rPr lang="en-US" sz="2400" dirty="0" smtClean="0"/>
              <a:t>Requires the input of water that is turned to steam by the heat to generate electricity or cycle through a heat pump</a:t>
            </a:r>
          </a:p>
          <a:p>
            <a:pPr marL="800100" lvl="1" indent="-342900"/>
            <a:endParaRPr lang="en-US" sz="2400" dirty="0"/>
          </a:p>
          <a:p>
            <a:pPr marL="342900" indent="-342900">
              <a:buFont typeface="Arial" pitchFamily="34" charset="0"/>
              <a:buChar char="•"/>
            </a:pPr>
            <a:endParaRPr lang="en-US" dirty="0"/>
          </a:p>
        </p:txBody>
      </p:sp>
    </p:spTree>
    <p:extLst>
      <p:ext uri="{BB962C8B-B14F-4D97-AF65-F5344CB8AC3E}">
        <p14:creationId xmlns:p14="http://schemas.microsoft.com/office/powerpoint/2010/main" val="2425456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086600" cy="685482"/>
          </a:xfrm>
        </p:spPr>
        <p:txBody>
          <a:bodyPr/>
          <a:lstStyle/>
          <a:p>
            <a:r>
              <a:rPr lang="en-US" dirty="0" smtClean="0"/>
              <a:t>Geothermal Energy</a:t>
            </a:r>
            <a:endParaRPr lang="en-US" dirty="0"/>
          </a:p>
        </p:txBody>
      </p:sp>
      <p:sp>
        <p:nvSpPr>
          <p:cNvPr id="3" name="Content Placeholder 2"/>
          <p:cNvSpPr>
            <a:spLocks noGrp="1"/>
          </p:cNvSpPr>
          <p:nvPr>
            <p:ph idx="1"/>
          </p:nvPr>
        </p:nvSpPr>
        <p:spPr>
          <a:xfrm>
            <a:off x="381000" y="1143000"/>
            <a:ext cx="8153400" cy="5105400"/>
          </a:xfrm>
        </p:spPr>
        <p:txBody>
          <a:bodyPr/>
          <a:lstStyle/>
          <a:p>
            <a:pPr marL="342900" indent="-342900">
              <a:buFont typeface="Arial" pitchFamily="34" charset="0"/>
              <a:buChar char="•"/>
            </a:pPr>
            <a:r>
              <a:rPr lang="en-US" dirty="0" smtClean="0"/>
              <a:t>Ground source heat pumps utilize heat stored deep underground all year to warm fluids and heat above ground structures</a:t>
            </a:r>
          </a:p>
          <a:p>
            <a:pPr marL="800100" lvl="1" indent="-342900"/>
            <a:r>
              <a:rPr lang="en-US" dirty="0" smtClean="0"/>
              <a:t>Not technically geothermal because the heat comes from solar radiation absorbed by the ground</a:t>
            </a:r>
            <a:endParaRPr lang="en-US" dirty="0"/>
          </a:p>
        </p:txBody>
      </p:sp>
      <p:pic>
        <p:nvPicPr>
          <p:cNvPr id="6146" name="Picture 2" descr="http://www.axen-heatpump.com/photo/axen-heatpump/editor/20150821145720_988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24200"/>
            <a:ext cx="57150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616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086600" cy="685482"/>
          </a:xfrm>
        </p:spPr>
        <p:txBody>
          <a:bodyPr/>
          <a:lstStyle/>
          <a:p>
            <a:r>
              <a:rPr lang="en-US" dirty="0" smtClean="0"/>
              <a:t>Hydrogen Fuel Cells</a:t>
            </a:r>
            <a:endParaRPr lang="en-US" dirty="0"/>
          </a:p>
        </p:txBody>
      </p:sp>
      <p:sp>
        <p:nvSpPr>
          <p:cNvPr id="3" name="Content Placeholder 2"/>
          <p:cNvSpPr>
            <a:spLocks noGrp="1"/>
          </p:cNvSpPr>
          <p:nvPr>
            <p:ph idx="1"/>
          </p:nvPr>
        </p:nvSpPr>
        <p:spPr>
          <a:xfrm>
            <a:off x="304800" y="914400"/>
            <a:ext cx="8458200" cy="5638800"/>
          </a:xfrm>
        </p:spPr>
        <p:txBody>
          <a:bodyPr>
            <a:normAutofit/>
          </a:bodyPr>
          <a:lstStyle/>
          <a:p>
            <a:pPr marL="342900" indent="-342900">
              <a:buFont typeface="Arial" panose="020B0604020202020204" pitchFamily="34" charset="0"/>
              <a:buChar char="•"/>
            </a:pPr>
            <a:r>
              <a:rPr lang="en-US" sz="2200" dirty="0" smtClean="0"/>
              <a:t>A fuel cell is an electrical-chemical device that converts fuel, like hydrogen, into an electrical current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Batteries operate in a similar way but require a reaction between two chemicals to create a charge and once those reactants are used up, no longer function (the battery dies)</a:t>
            </a:r>
          </a:p>
          <a:p>
            <a:pPr marL="342900" indent="-342900" algn="r">
              <a:buFont typeface="Arial" panose="020B0604020202020204" pitchFamily="34" charset="0"/>
              <a:buChar char="•"/>
            </a:pPr>
            <a:endParaRPr lang="en-US" sz="2200" dirty="0"/>
          </a:p>
        </p:txBody>
      </p:sp>
      <p:pic>
        <p:nvPicPr>
          <p:cNvPr id="2050" name="Picture 2" descr="http://science.jrank.org/kids/article_images/light_p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00425"/>
            <a:ext cx="3876675"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durham.ca/images/works/waste/batte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657600"/>
            <a:ext cx="2385541" cy="2647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057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467600" cy="837882"/>
          </a:xfrm>
        </p:spPr>
        <p:txBody>
          <a:bodyPr/>
          <a:lstStyle/>
          <a:p>
            <a:r>
              <a:rPr lang="en-US" dirty="0" smtClean="0"/>
              <a:t>Hydrogen Fuel Cells</a:t>
            </a:r>
            <a:endParaRPr lang="en-US" dirty="0"/>
          </a:p>
        </p:txBody>
      </p:sp>
      <p:sp>
        <p:nvSpPr>
          <p:cNvPr id="3" name="Content Placeholder 2"/>
          <p:cNvSpPr>
            <a:spLocks noGrp="1"/>
          </p:cNvSpPr>
          <p:nvPr>
            <p:ph idx="1"/>
          </p:nvPr>
        </p:nvSpPr>
        <p:spPr>
          <a:xfrm>
            <a:off x="304800" y="1420018"/>
            <a:ext cx="7772400" cy="4983163"/>
          </a:xfrm>
        </p:spPr>
        <p:txBody>
          <a:bodyPr/>
          <a:lstStyle/>
          <a:p>
            <a:pPr marL="342900" indent="-342900">
              <a:buFont typeface="Arial" panose="020B0604020202020204" pitchFamily="34" charset="0"/>
              <a:buChar char="•"/>
            </a:pPr>
            <a:r>
              <a:rPr lang="en-US" dirty="0" smtClean="0"/>
              <a:t>In a fuel cell reactants are added continuously so the cell can provide electricity as long as there is a fuel supply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Hydrogen fuel cell reaction: </a:t>
            </a:r>
          </a:p>
          <a:p>
            <a:pPr marL="800100" lvl="1" indent="-342900"/>
            <a:r>
              <a:rPr lang="en-US" dirty="0" smtClean="0"/>
              <a:t>2H</a:t>
            </a:r>
            <a:r>
              <a:rPr lang="en-US" baseline="-25000" dirty="0" smtClean="0"/>
              <a:t>2</a:t>
            </a:r>
            <a:r>
              <a:rPr lang="en-US" dirty="0" smtClean="0"/>
              <a:t> + O</a:t>
            </a:r>
            <a:r>
              <a:rPr lang="en-US" baseline="-25000" dirty="0" smtClean="0"/>
              <a:t>2</a:t>
            </a:r>
            <a:r>
              <a:rPr lang="en-US" dirty="0" smtClean="0"/>
              <a:t> </a:t>
            </a:r>
            <a:r>
              <a:rPr lang="en-US" dirty="0" smtClean="0">
                <a:sym typeface="Wingdings" panose="05000000000000000000" pitchFamily="2" charset="2"/>
              </a:rPr>
              <a:t> energy + 2H</a:t>
            </a:r>
            <a:r>
              <a:rPr lang="en-US" baseline="-25000" dirty="0" smtClean="0">
                <a:sym typeface="Wingdings" panose="05000000000000000000" pitchFamily="2" charset="2"/>
              </a:rPr>
              <a:t>2</a:t>
            </a:r>
            <a:r>
              <a:rPr lang="en-US" dirty="0" smtClean="0">
                <a:sym typeface="Wingdings" panose="05000000000000000000" pitchFamily="2" charset="2"/>
              </a:rPr>
              <a:t>O</a:t>
            </a:r>
          </a:p>
          <a:p>
            <a:pPr marL="800100" lvl="1" indent="-342900"/>
            <a:endParaRPr lang="en-US" dirty="0">
              <a:sym typeface="Wingdings" panose="05000000000000000000" pitchFamily="2" charset="2"/>
            </a:endParaRPr>
          </a:p>
          <a:p>
            <a:pPr marL="342900" indent="-342900">
              <a:buFont typeface="Arial" panose="020B0604020202020204" pitchFamily="34" charset="0"/>
              <a:buChar char="•"/>
            </a:pPr>
            <a:r>
              <a:rPr lang="en-US" dirty="0" smtClean="0">
                <a:sym typeface="Wingdings" panose="05000000000000000000" pitchFamily="2" charset="2"/>
              </a:rPr>
              <a:t>The basic process forces</a:t>
            </a:r>
          </a:p>
          <a:p>
            <a:r>
              <a:rPr lang="en-US" dirty="0">
                <a:sym typeface="Wingdings" panose="05000000000000000000" pitchFamily="2" charset="2"/>
              </a:rPr>
              <a:t> </a:t>
            </a:r>
            <a:r>
              <a:rPr lang="en-US" dirty="0" smtClean="0">
                <a:sym typeface="Wingdings" panose="05000000000000000000" pitchFamily="2" charset="2"/>
              </a:rPr>
              <a:t>   atoms through a membrane </a:t>
            </a:r>
          </a:p>
          <a:p>
            <a:r>
              <a:rPr lang="en-US" dirty="0">
                <a:sym typeface="Wingdings" panose="05000000000000000000" pitchFamily="2" charset="2"/>
              </a:rPr>
              <a:t> </a:t>
            </a:r>
            <a:r>
              <a:rPr lang="en-US" dirty="0" smtClean="0">
                <a:sym typeface="Wingdings" panose="05000000000000000000" pitchFamily="2" charset="2"/>
              </a:rPr>
              <a:t>   separating protons and electrons</a:t>
            </a:r>
          </a:p>
          <a:p>
            <a:r>
              <a:rPr lang="en-US" dirty="0">
                <a:sym typeface="Wingdings" panose="05000000000000000000" pitchFamily="2" charset="2"/>
              </a:rPr>
              <a:t> </a:t>
            </a:r>
            <a:r>
              <a:rPr lang="en-US" dirty="0" smtClean="0">
                <a:sym typeface="Wingdings" panose="05000000000000000000" pitchFamily="2" charset="2"/>
              </a:rPr>
              <a:t>   which generates the electric current</a:t>
            </a:r>
            <a:endParaRPr lang="en-US" dirty="0"/>
          </a:p>
        </p:txBody>
      </p:sp>
      <p:pic>
        <p:nvPicPr>
          <p:cNvPr id="1026" name="Picture 2" descr="http://www.nature.com/nature/journal/v460/n7257/images/460809a-f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2286000"/>
            <a:ext cx="3810000" cy="3251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3843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53200" cy="685482"/>
          </a:xfrm>
        </p:spPr>
        <p:txBody>
          <a:bodyPr/>
          <a:lstStyle/>
          <a:p>
            <a:r>
              <a:rPr lang="en-US" dirty="0" smtClean="0"/>
              <a:t>Hydrogen Fuel Cells</a:t>
            </a:r>
            <a:endParaRPr lang="en-US" dirty="0"/>
          </a:p>
        </p:txBody>
      </p:sp>
      <p:sp>
        <p:nvSpPr>
          <p:cNvPr id="3" name="Content Placeholder 2"/>
          <p:cNvSpPr>
            <a:spLocks noGrp="1"/>
          </p:cNvSpPr>
          <p:nvPr>
            <p:ph idx="1"/>
          </p:nvPr>
        </p:nvSpPr>
        <p:spPr>
          <a:xfrm>
            <a:off x="228600" y="1143000"/>
            <a:ext cx="8458200" cy="4983163"/>
          </a:xfrm>
        </p:spPr>
        <p:txBody>
          <a:bodyPr>
            <a:normAutofit/>
          </a:bodyPr>
          <a:lstStyle/>
          <a:p>
            <a:pPr marL="342900" indent="-342900">
              <a:buFont typeface="Arial" panose="020B0604020202020204" pitchFamily="34" charset="0"/>
              <a:buChar char="•"/>
            </a:pPr>
            <a:r>
              <a:rPr lang="en-US" sz="2200" dirty="0" smtClean="0"/>
              <a:t>Free hydrogen gas does not occur naturally on Earth so finding a viable supply of gas requires separating it from compounds like water or methane by heat or electricity</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Current methods of producing hydrogen gas require burning natural gas which produces carbon dioxide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Cleaner methods of hydrogen gas production use electrolysis to “split” water into hydrogen and oxygen with an electric current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2115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153400" cy="837882"/>
          </a:xfrm>
        </p:spPr>
        <p:txBody>
          <a:bodyPr/>
          <a:lstStyle/>
          <a:p>
            <a:r>
              <a:rPr lang="en-US" dirty="0" smtClean="0"/>
              <a:t>A future with renewables</a:t>
            </a:r>
            <a:endParaRPr lang="en-US" dirty="0"/>
          </a:p>
        </p:txBody>
      </p:sp>
      <p:sp>
        <p:nvSpPr>
          <p:cNvPr id="3" name="Content Placeholder 2"/>
          <p:cNvSpPr>
            <a:spLocks noGrp="1"/>
          </p:cNvSpPr>
          <p:nvPr>
            <p:ph idx="1"/>
          </p:nvPr>
        </p:nvSpPr>
        <p:spPr>
          <a:xfrm>
            <a:off x="304800" y="1219200"/>
            <a:ext cx="8534400" cy="5105400"/>
          </a:xfrm>
        </p:spPr>
        <p:txBody>
          <a:bodyPr>
            <a:normAutofit fontScale="92500" lnSpcReduction="20000"/>
          </a:bodyPr>
          <a:lstStyle/>
          <a:p>
            <a:pPr marL="342900" indent="-342900">
              <a:buFont typeface="Arial" panose="020B0604020202020204" pitchFamily="34" charset="0"/>
              <a:buChar char="•"/>
            </a:pPr>
            <a:r>
              <a:rPr lang="en-US" sz="2400" dirty="0" smtClean="0"/>
              <a:t>Each alternative energy source has advantages and limitations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No single alternative energy source can replace the energy provided by fossil fuels so a renewable future must mean an integrated approach</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Ways to improve energy efficiency with all energy sources include:</a:t>
            </a:r>
          </a:p>
          <a:p>
            <a:pPr marL="800100" lvl="1" indent="-342900"/>
            <a:r>
              <a:rPr lang="en-US" sz="2400" dirty="0" smtClean="0"/>
              <a:t>Utilizing natural geography and resources to maximize energy potential</a:t>
            </a:r>
          </a:p>
          <a:p>
            <a:pPr marL="800100" lvl="1" indent="-342900"/>
            <a:r>
              <a:rPr lang="en-US" sz="2400" dirty="0" smtClean="0"/>
              <a:t>Using local energy sources that don’t require transportation over long distances</a:t>
            </a:r>
          </a:p>
          <a:p>
            <a:pPr marL="800100" lvl="1" indent="-342900"/>
            <a:r>
              <a:rPr lang="en-US" sz="2400" dirty="0" smtClean="0"/>
              <a:t>Improve infrastructure for energy transmission</a:t>
            </a:r>
          </a:p>
          <a:p>
            <a:pPr marL="800100" lvl="1" indent="-342900"/>
            <a:endParaRPr lang="en-US" dirty="0" smtClean="0"/>
          </a:p>
        </p:txBody>
      </p:sp>
    </p:spTree>
    <p:extLst>
      <p:ext uri="{BB962C8B-B14F-4D97-AF65-F5344CB8AC3E}">
        <p14:creationId xmlns:p14="http://schemas.microsoft.com/office/powerpoint/2010/main" val="1180985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990282"/>
          </a:xfrm>
        </p:spPr>
        <p:txBody>
          <a:bodyPr/>
          <a:lstStyle/>
          <a:p>
            <a:r>
              <a:rPr lang="en-US" dirty="0" smtClean="0"/>
              <a:t>A future with renewables</a:t>
            </a:r>
            <a:endParaRPr lang="en-US" dirty="0"/>
          </a:p>
        </p:txBody>
      </p:sp>
      <p:sp>
        <p:nvSpPr>
          <p:cNvPr id="3" name="Content Placeholder 2"/>
          <p:cNvSpPr>
            <a:spLocks noGrp="1"/>
          </p:cNvSpPr>
          <p:nvPr>
            <p:ph idx="1"/>
          </p:nvPr>
        </p:nvSpPr>
        <p:spPr>
          <a:xfrm>
            <a:off x="228600" y="1371600"/>
            <a:ext cx="8534400" cy="4373563"/>
          </a:xfrm>
        </p:spPr>
        <p:txBody>
          <a:bodyPr>
            <a:normAutofit/>
          </a:bodyPr>
          <a:lstStyle/>
          <a:p>
            <a:pPr marL="342900" indent="-342900">
              <a:buFont typeface="Arial" panose="020B0604020202020204" pitchFamily="34" charset="0"/>
              <a:buChar char="•"/>
            </a:pPr>
            <a:r>
              <a:rPr lang="en-US" sz="2200" dirty="0" smtClean="0"/>
              <a:t>Improvements to the current electrical grid are critical to maximizing efficiency of energy transfer from any source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current system loses 5-10% of energy through power lines</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Improvements are also necessary to protect the grid from attacks. Currently the United states grid is divided into three large sectors and if one part is knocked out it can affect the entire sector</a:t>
            </a:r>
            <a:endParaRPr lang="en-US" sz="2200" dirty="0"/>
          </a:p>
        </p:txBody>
      </p:sp>
    </p:spTree>
    <p:extLst>
      <p:ext uri="{BB962C8B-B14F-4D97-AF65-F5344CB8AC3E}">
        <p14:creationId xmlns:p14="http://schemas.microsoft.com/office/powerpoint/2010/main" val="1185445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001000" cy="914082"/>
          </a:xfrm>
        </p:spPr>
        <p:txBody>
          <a:bodyPr/>
          <a:lstStyle/>
          <a:p>
            <a:r>
              <a:rPr lang="en-US" dirty="0" smtClean="0"/>
              <a:t>A future with Renewables</a:t>
            </a:r>
            <a:endParaRPr lang="en-US" dirty="0"/>
          </a:p>
        </p:txBody>
      </p:sp>
      <p:pic>
        <p:nvPicPr>
          <p:cNvPr id="3074" name="Picture 2" descr="http://media2.newsnet5.com/photo/2014/04/18/powergridmap_1397867741331_4130506_ver1.0_640_4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57467"/>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660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924800" cy="837882"/>
          </a:xfrm>
        </p:spPr>
        <p:txBody>
          <a:bodyPr/>
          <a:lstStyle/>
          <a:p>
            <a:r>
              <a:rPr lang="en-US" dirty="0" smtClean="0"/>
              <a:t>A future with renewables</a:t>
            </a:r>
            <a:endParaRPr lang="en-US" dirty="0"/>
          </a:p>
        </p:txBody>
      </p:sp>
      <p:sp>
        <p:nvSpPr>
          <p:cNvPr id="3" name="Content Placeholder 2"/>
          <p:cNvSpPr>
            <a:spLocks noGrp="1"/>
          </p:cNvSpPr>
          <p:nvPr>
            <p:ph idx="1"/>
          </p:nvPr>
        </p:nvSpPr>
        <p:spPr>
          <a:xfrm>
            <a:off x="304800" y="990600"/>
            <a:ext cx="8534400" cy="5135563"/>
          </a:xfrm>
        </p:spPr>
        <p:txBody>
          <a:bodyPr>
            <a:noAutofit/>
          </a:bodyPr>
          <a:lstStyle/>
          <a:p>
            <a:pPr marL="342900" indent="-342900">
              <a:buFont typeface="Arial" panose="020B0604020202020204" pitchFamily="34" charset="0"/>
              <a:buChar char="•"/>
            </a:pPr>
            <a:r>
              <a:rPr lang="en-US" sz="2200" dirty="0" smtClean="0"/>
              <a:t>Renewables mean a chance to provide local sources of energy that do not rely on the electrical grid for all electricity flow</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A solution in development is the creation of a </a:t>
            </a:r>
            <a:r>
              <a:rPr lang="en-US" sz="2200" u="sng" dirty="0" smtClean="0"/>
              <a:t>smart grid</a:t>
            </a:r>
            <a:r>
              <a:rPr lang="en-US" sz="2200" dirty="0" smtClean="0"/>
              <a:t>, a self-regulating distribution network that accepts any type of electricity and distributes it automatically to users.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smart grid would use a computer to sense when electricity is needed and alert users when there is an excess</a:t>
            </a:r>
          </a:p>
          <a:p>
            <a:endParaRPr lang="en-US" sz="2200" dirty="0"/>
          </a:p>
        </p:txBody>
      </p:sp>
    </p:spTree>
    <p:extLst>
      <p:ext uri="{BB962C8B-B14F-4D97-AF65-F5344CB8AC3E}">
        <p14:creationId xmlns:p14="http://schemas.microsoft.com/office/powerpoint/2010/main" val="84356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477000" cy="837882"/>
          </a:xfrm>
        </p:spPr>
        <p:txBody>
          <a:bodyPr/>
          <a:lstStyle/>
          <a:p>
            <a:r>
              <a:rPr lang="en-US" dirty="0" smtClean="0"/>
              <a:t>Alternative energy</a:t>
            </a:r>
            <a:endParaRPr lang="en-US" dirty="0"/>
          </a:p>
        </p:txBody>
      </p:sp>
      <p:sp>
        <p:nvSpPr>
          <p:cNvPr id="3" name="Content Placeholder 2"/>
          <p:cNvSpPr>
            <a:spLocks noGrp="1"/>
          </p:cNvSpPr>
          <p:nvPr>
            <p:ph idx="1"/>
          </p:nvPr>
        </p:nvSpPr>
        <p:spPr>
          <a:xfrm>
            <a:off x="228600" y="1447800"/>
            <a:ext cx="8610600" cy="4678363"/>
          </a:xfrm>
        </p:spPr>
        <p:txBody>
          <a:bodyPr>
            <a:noAutofit/>
          </a:bodyPr>
          <a:lstStyle/>
          <a:p>
            <a:pPr marL="342900" indent="-342900">
              <a:buFont typeface="Arial" panose="020B0604020202020204" pitchFamily="34" charset="0"/>
              <a:buChar char="•"/>
            </a:pPr>
            <a:r>
              <a:rPr lang="en-US" sz="2200" dirty="0" smtClean="0"/>
              <a:t>Alternative energy sources are sources of energy that do not rely on fossil fuels or organic material stored within layers of rock</a:t>
            </a:r>
          </a:p>
          <a:p>
            <a:pPr marL="342900" indent="-342900">
              <a:buFont typeface="Arial" panose="020B0604020202020204" pitchFamily="34" charset="0"/>
              <a:buChar char="•"/>
            </a:pPr>
            <a:endParaRPr lang="en-US" sz="2200" dirty="0"/>
          </a:p>
          <a:p>
            <a:pPr marL="800100" lvl="1" indent="-342900"/>
            <a:r>
              <a:rPr lang="en-US" sz="2200" dirty="0" smtClean="0"/>
              <a:t>Non-renewable alternatives cannot be replenished faster than they are consumed (Ex: nuclear, geothermal, hydrogen)</a:t>
            </a:r>
          </a:p>
          <a:p>
            <a:pPr marL="800100" lvl="1" indent="-342900"/>
            <a:endParaRPr lang="en-US" sz="2200" dirty="0"/>
          </a:p>
          <a:p>
            <a:pPr marL="800100" lvl="1" indent="-342900"/>
            <a:r>
              <a:rPr lang="en-US" sz="2200" dirty="0" smtClean="0"/>
              <a:t>Renewable alternatives can keep up with consumption demands and all derive their energy from the Sun  </a:t>
            </a:r>
          </a:p>
          <a:p>
            <a:pPr lvl="1" indent="0">
              <a:buNone/>
            </a:pPr>
            <a:r>
              <a:rPr lang="en-US" sz="2200" dirty="0"/>
              <a:t> </a:t>
            </a:r>
            <a:r>
              <a:rPr lang="en-US" sz="2200" dirty="0" smtClean="0"/>
              <a:t>   (Ex: solar, wind, hydroelectric, biomass)</a:t>
            </a:r>
            <a:endParaRPr lang="en-US" sz="2200" dirty="0"/>
          </a:p>
        </p:txBody>
      </p:sp>
    </p:spTree>
    <p:extLst>
      <p:ext uri="{BB962C8B-B14F-4D97-AF65-F5344CB8AC3E}">
        <p14:creationId xmlns:p14="http://schemas.microsoft.com/office/powerpoint/2010/main" val="20284081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848600" cy="990282"/>
          </a:xfrm>
        </p:spPr>
        <p:txBody>
          <a:bodyPr/>
          <a:lstStyle/>
          <a:p>
            <a:r>
              <a:rPr lang="en-US" dirty="0" smtClean="0"/>
              <a:t>A future with renewables</a:t>
            </a:r>
            <a:endParaRPr lang="en-US" dirty="0"/>
          </a:p>
        </p:txBody>
      </p:sp>
      <p:sp>
        <p:nvSpPr>
          <p:cNvPr id="3" name="Content Placeholder 2"/>
          <p:cNvSpPr>
            <a:spLocks noGrp="1"/>
          </p:cNvSpPr>
          <p:nvPr>
            <p:ph idx="1"/>
          </p:nvPr>
        </p:nvSpPr>
        <p:spPr>
          <a:xfrm>
            <a:off x="304800" y="1295400"/>
            <a:ext cx="8458200" cy="4754563"/>
          </a:xfrm>
        </p:spPr>
        <p:txBody>
          <a:bodyPr/>
          <a:lstStyle/>
          <a:p>
            <a:pPr marL="342900" indent="-342900">
              <a:buFont typeface="Arial" panose="020B0604020202020204" pitchFamily="34" charset="0"/>
              <a:buChar char="•"/>
            </a:pPr>
            <a:r>
              <a:rPr lang="en-US" dirty="0" smtClean="0"/>
              <a:t>In 2009 Obama announced a plan to invest $3.4 billion into smart grid technology which has gathered private industry support and funding</a:t>
            </a:r>
            <a:endParaRPr lang="en-US" dirty="0"/>
          </a:p>
        </p:txBody>
      </p:sp>
      <p:pic>
        <p:nvPicPr>
          <p:cNvPr id="6" name="Picture 5"/>
          <p:cNvPicPr>
            <a:picLocks noChangeAspect="1"/>
          </p:cNvPicPr>
          <p:nvPr/>
        </p:nvPicPr>
        <p:blipFill>
          <a:blip r:embed="rId2"/>
          <a:stretch>
            <a:fillRect/>
          </a:stretch>
        </p:blipFill>
        <p:spPr>
          <a:xfrm>
            <a:off x="701722" y="2362200"/>
            <a:ext cx="7883972" cy="4267200"/>
          </a:xfrm>
          <a:prstGeom prst="rect">
            <a:avLst/>
          </a:prstGeom>
        </p:spPr>
      </p:pic>
    </p:spTree>
    <p:extLst>
      <p:ext uri="{BB962C8B-B14F-4D97-AF65-F5344CB8AC3E}">
        <p14:creationId xmlns:p14="http://schemas.microsoft.com/office/powerpoint/2010/main" val="2674188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553200" cy="761682"/>
          </a:xfrm>
        </p:spPr>
        <p:txBody>
          <a:bodyPr/>
          <a:lstStyle/>
          <a:p>
            <a:r>
              <a:rPr lang="en-US" dirty="0" smtClean="0"/>
              <a:t>Alternative Energy</a:t>
            </a:r>
            <a:endParaRPr lang="en-US" dirty="0"/>
          </a:p>
        </p:txBody>
      </p:sp>
      <p:pic>
        <p:nvPicPr>
          <p:cNvPr id="4" name="Picture 3" descr="bot7e_fig_19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87" y="990600"/>
            <a:ext cx="8362013" cy="5489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392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5791200" cy="838200"/>
          </a:xfrm>
        </p:spPr>
        <p:txBody>
          <a:bodyPr/>
          <a:lstStyle/>
          <a:p>
            <a:r>
              <a:rPr lang="en-US" dirty="0" smtClean="0"/>
              <a:t>Solar energy</a:t>
            </a:r>
            <a:endParaRPr lang="en-US" dirty="0"/>
          </a:p>
        </p:txBody>
      </p:sp>
      <p:sp>
        <p:nvSpPr>
          <p:cNvPr id="3" name="Content Placeholder 2"/>
          <p:cNvSpPr>
            <a:spLocks noGrp="1"/>
          </p:cNvSpPr>
          <p:nvPr>
            <p:ph idx="1"/>
          </p:nvPr>
        </p:nvSpPr>
        <p:spPr>
          <a:xfrm>
            <a:off x="304800" y="1295400"/>
            <a:ext cx="4876800" cy="5029200"/>
          </a:xfrm>
        </p:spPr>
        <p:txBody>
          <a:bodyPr>
            <a:normAutofit lnSpcReduction="10000"/>
          </a:bodyPr>
          <a:lstStyle/>
          <a:p>
            <a:pPr marL="342900" indent="-342900">
              <a:buFont typeface="Arial" panose="020B0604020202020204" pitchFamily="34" charset="0"/>
              <a:buChar char="•"/>
            </a:pPr>
            <a:r>
              <a:rPr lang="en-US" sz="2200" dirty="0" smtClean="0"/>
              <a:t>The Sun either directly or indirectly provides the original source of energy for all other energy sources</a:t>
            </a:r>
          </a:p>
          <a:p>
            <a:pPr marL="342900" indent="-342900">
              <a:buFont typeface="Arial" panose="020B0604020202020204" pitchFamily="34" charset="0"/>
              <a:buChar char="•"/>
            </a:pPr>
            <a:endParaRPr lang="en-US" sz="2200" dirty="0" smtClean="0"/>
          </a:p>
          <a:p>
            <a:pPr marL="342900" indent="-342900">
              <a:buFont typeface="Arial" panose="020B0604020202020204" pitchFamily="34" charset="0"/>
              <a:buChar char="•"/>
            </a:pPr>
            <a:r>
              <a:rPr lang="en-US" sz="2200" dirty="0" smtClean="0"/>
              <a:t>The Sun generates energy through nuclear fusion of atoms under extreme gravitational pressure</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During nuclear fusion solar energy is emitted as electromagnetic radiation and travels to the Earth as photons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1026" name="Picture 2" descr="http://globe-views.com/dcim/dreams/sun/sun-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4673" y="762000"/>
            <a:ext cx="35052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dn.playbuzz.com/cdn/822c79c7-e2ad-4735-86e7-e67e896bef85/329acad3-d75a-4246-a009-4854944eb8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674" y="3810000"/>
            <a:ext cx="3527790" cy="238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328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914082"/>
          </a:xfrm>
        </p:spPr>
        <p:txBody>
          <a:bodyPr/>
          <a:lstStyle/>
          <a:p>
            <a:r>
              <a:rPr lang="en-US" dirty="0" smtClean="0"/>
              <a:t>Solar Energy</a:t>
            </a:r>
            <a:endParaRPr lang="en-US" dirty="0"/>
          </a:p>
        </p:txBody>
      </p:sp>
      <p:sp>
        <p:nvSpPr>
          <p:cNvPr id="3" name="Content Placeholder 2"/>
          <p:cNvSpPr>
            <a:spLocks noGrp="1"/>
          </p:cNvSpPr>
          <p:nvPr>
            <p:ph idx="1"/>
          </p:nvPr>
        </p:nvSpPr>
        <p:spPr>
          <a:xfrm>
            <a:off x="457200" y="1371600"/>
            <a:ext cx="8382000" cy="4373563"/>
          </a:xfrm>
        </p:spPr>
        <p:txBody>
          <a:bodyPr>
            <a:noAutofit/>
          </a:bodyPr>
          <a:lstStyle/>
          <a:p>
            <a:pPr marL="342900" indent="-342900">
              <a:buFont typeface="Arial" panose="020B0604020202020204" pitchFamily="34" charset="0"/>
              <a:buChar char="•"/>
            </a:pPr>
            <a:r>
              <a:rPr lang="en-US" sz="2200" dirty="0" smtClean="0"/>
              <a:t>It takes over 100,000 years for a photon created in the Sun’s core to make its way to the surface and just 8.5 minutes for it to travel from the Sun to the Earth</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Due to the distance that the photons must travel from the Sun only ½ of a billionth of the solar energy emitted makes it to the Earth</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The average amount of energy that falls on one square meter every second outside of the Earth’s atmosphere is known as the </a:t>
            </a:r>
            <a:r>
              <a:rPr lang="en-US" sz="2200" u="sng" dirty="0" smtClean="0"/>
              <a:t>solar constant </a:t>
            </a:r>
            <a:r>
              <a:rPr lang="en-US" sz="2200" dirty="0" smtClean="0"/>
              <a:t>and is equal to 1,368 watts per square meter</a:t>
            </a:r>
            <a:endParaRPr lang="en-US" sz="2200" dirty="0"/>
          </a:p>
        </p:txBody>
      </p:sp>
    </p:spTree>
    <p:extLst>
      <p:ext uri="{BB962C8B-B14F-4D97-AF65-F5344CB8AC3E}">
        <p14:creationId xmlns:p14="http://schemas.microsoft.com/office/powerpoint/2010/main" val="790537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837882"/>
          </a:xfrm>
        </p:spPr>
        <p:txBody>
          <a:bodyPr/>
          <a:lstStyle/>
          <a:p>
            <a:r>
              <a:rPr lang="en-US" dirty="0" smtClean="0"/>
              <a:t>Solar Energy</a:t>
            </a:r>
            <a:endParaRPr lang="en-US" dirty="0"/>
          </a:p>
        </p:txBody>
      </p:sp>
      <p:sp>
        <p:nvSpPr>
          <p:cNvPr id="3" name="Content Placeholder 2"/>
          <p:cNvSpPr>
            <a:spLocks noGrp="1"/>
          </p:cNvSpPr>
          <p:nvPr>
            <p:ph idx="1"/>
          </p:nvPr>
        </p:nvSpPr>
        <p:spPr>
          <a:xfrm>
            <a:off x="304800" y="1295400"/>
            <a:ext cx="7620000" cy="4373563"/>
          </a:xfrm>
        </p:spPr>
        <p:txBody>
          <a:bodyPr>
            <a:normAutofit/>
          </a:bodyPr>
          <a:lstStyle/>
          <a:p>
            <a:pPr marL="342900" indent="-342900">
              <a:buFont typeface="Arial" panose="020B0604020202020204" pitchFamily="34" charset="0"/>
              <a:buChar char="•"/>
            </a:pPr>
            <a:r>
              <a:rPr lang="en-US" sz="2200" dirty="0" smtClean="0"/>
              <a:t>As solar energy enters the atmosphere it is filtered out at different levels according to wavelength.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smtClean="0"/>
              <a:t>368 watts/m</a:t>
            </a:r>
            <a:r>
              <a:rPr lang="en-US" sz="2200" baseline="30000" dirty="0" smtClean="0"/>
              <a:t>2</a:t>
            </a:r>
            <a:r>
              <a:rPr lang="en-US" sz="2200" dirty="0" smtClean="0"/>
              <a:t> is either reflected or absorbed by the atmosphere leaving 1000 watts/m</a:t>
            </a:r>
            <a:r>
              <a:rPr lang="en-US" sz="2200" baseline="30000" dirty="0" smtClean="0"/>
              <a:t>2</a:t>
            </a:r>
            <a:r>
              <a:rPr lang="en-US" sz="2200" dirty="0" smtClean="0"/>
              <a:t> that makes it to the Earth’s surface</a:t>
            </a:r>
          </a:p>
          <a:p>
            <a:pPr marL="342900" indent="-342900">
              <a:buFont typeface="Arial" panose="020B0604020202020204" pitchFamily="34" charset="0"/>
              <a:buChar char="•"/>
            </a:pPr>
            <a:endParaRPr lang="en-US" sz="2200" baseline="30000" dirty="0"/>
          </a:p>
          <a:p>
            <a:pPr marL="342900" indent="-342900">
              <a:buFont typeface="Arial" panose="020B0604020202020204" pitchFamily="34" charset="0"/>
              <a:buChar char="•"/>
            </a:pPr>
            <a:r>
              <a:rPr lang="en-US" sz="2200" dirty="0" smtClean="0"/>
              <a:t>Solar panels are rated on the standard assumption that maximum power would equal 1 kilowatt/m</a:t>
            </a:r>
            <a:r>
              <a:rPr lang="en-US" sz="2200" baseline="30000" dirty="0" smtClean="0"/>
              <a:t>2</a:t>
            </a:r>
            <a:r>
              <a:rPr lang="en-US" sz="2200" dirty="0" smtClean="0"/>
              <a:t> during peak conditions so the standard is called 1 </a:t>
            </a:r>
            <a:r>
              <a:rPr lang="en-US" sz="2200" dirty="0" err="1" smtClean="0"/>
              <a:t>kWp</a:t>
            </a:r>
            <a:endParaRPr lang="en-US" sz="2200" dirty="0"/>
          </a:p>
        </p:txBody>
      </p:sp>
    </p:spTree>
    <p:extLst>
      <p:ext uri="{BB962C8B-B14F-4D97-AF65-F5344CB8AC3E}">
        <p14:creationId xmlns:p14="http://schemas.microsoft.com/office/powerpoint/2010/main" val="3497292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91200" cy="761682"/>
          </a:xfrm>
        </p:spPr>
        <p:txBody>
          <a:bodyPr/>
          <a:lstStyle/>
          <a:p>
            <a:r>
              <a:rPr lang="en-US" dirty="0" smtClean="0"/>
              <a:t>Solar Energy</a:t>
            </a:r>
            <a:endParaRPr lang="en-US" dirty="0"/>
          </a:p>
        </p:txBody>
      </p:sp>
      <p:sp>
        <p:nvSpPr>
          <p:cNvPr id="3" name="Content Placeholder 2"/>
          <p:cNvSpPr>
            <a:spLocks noGrp="1"/>
          </p:cNvSpPr>
          <p:nvPr>
            <p:ph idx="1"/>
          </p:nvPr>
        </p:nvSpPr>
        <p:spPr>
          <a:xfrm>
            <a:off x="228600" y="1066800"/>
            <a:ext cx="8763000" cy="4906963"/>
          </a:xfrm>
        </p:spPr>
        <p:txBody>
          <a:bodyPr>
            <a:normAutofit/>
          </a:bodyPr>
          <a:lstStyle/>
          <a:p>
            <a:pPr marL="342900" indent="-342900">
              <a:buFont typeface="Arial" panose="020B0604020202020204" pitchFamily="34" charset="0"/>
              <a:buChar char="•"/>
            </a:pPr>
            <a:r>
              <a:rPr lang="en-US" sz="2200" dirty="0" smtClean="0"/>
              <a:t>The average amount of energy  reaching the Earth’s surface (also called insolation) is generally understood to be 1 kW/m</a:t>
            </a:r>
            <a:r>
              <a:rPr lang="en-US" sz="2200" baseline="30000" dirty="0" smtClean="0"/>
              <a:t>2</a:t>
            </a:r>
            <a:r>
              <a:rPr lang="en-US" sz="2200" dirty="0" smtClean="0"/>
              <a:t> but this varies by location depending on geography, cloud cover, time of day, and season</a:t>
            </a:r>
            <a:endParaRPr lang="en-US" sz="2200" dirty="0"/>
          </a:p>
        </p:txBody>
      </p:sp>
      <p:pic>
        <p:nvPicPr>
          <p:cNvPr id="2050" name="Picture 2" descr="http://www.solar-facts-and-advice.com/images/512xNxworldinsolationmap.jpg.pagespeed.ic.5SkTR8IfA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964" y="2521527"/>
            <a:ext cx="7270885" cy="4004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859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2123</Words>
  <Application>Microsoft Office PowerPoint</Application>
  <PresentationFormat>On-screen Show (4:3)</PresentationFormat>
  <Paragraphs>236</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Arial Black</vt:lpstr>
      <vt:lpstr>Calibri</vt:lpstr>
      <vt:lpstr>Wingdings</vt:lpstr>
      <vt:lpstr>Essential</vt:lpstr>
      <vt:lpstr>Ap environmental</vt:lpstr>
      <vt:lpstr>Energy efficiency</vt:lpstr>
      <vt:lpstr>Energy efficiency</vt:lpstr>
      <vt:lpstr>Alternative energy</vt:lpstr>
      <vt:lpstr>Alternative Energy</vt:lpstr>
      <vt:lpstr>Solar energy</vt:lpstr>
      <vt:lpstr>Solar Energy</vt:lpstr>
      <vt:lpstr>Solar Energy</vt:lpstr>
      <vt:lpstr>Solar Energy</vt:lpstr>
      <vt:lpstr>Solar Energy</vt:lpstr>
      <vt:lpstr>Solar Energy</vt:lpstr>
      <vt:lpstr>Solar Energy</vt:lpstr>
      <vt:lpstr>Wind Energy</vt:lpstr>
      <vt:lpstr>Wind Energy</vt:lpstr>
      <vt:lpstr>Wind Energy</vt:lpstr>
      <vt:lpstr>Wind Energy</vt:lpstr>
      <vt:lpstr>Hydroelectric power</vt:lpstr>
      <vt:lpstr>Hydroelectric Power</vt:lpstr>
      <vt:lpstr>Hydroelectric Power</vt:lpstr>
      <vt:lpstr>Hydroelectric power</vt:lpstr>
      <vt:lpstr>Hydroelectric Power</vt:lpstr>
      <vt:lpstr>Hydroelectric Power</vt:lpstr>
      <vt:lpstr>Biomass</vt:lpstr>
      <vt:lpstr>Biomass</vt:lpstr>
      <vt:lpstr>Biomass</vt:lpstr>
      <vt:lpstr>Biomass</vt:lpstr>
      <vt:lpstr>Biomass</vt:lpstr>
      <vt:lpstr>Biomass</vt:lpstr>
      <vt:lpstr>Biomass</vt:lpstr>
      <vt:lpstr>Biomass</vt:lpstr>
      <vt:lpstr>Geothermal Energy</vt:lpstr>
      <vt:lpstr>Geothermal Energy</vt:lpstr>
      <vt:lpstr>Hydrogen Fuel Cells</vt:lpstr>
      <vt:lpstr>Hydrogen Fuel Cells</vt:lpstr>
      <vt:lpstr>Hydrogen Fuel Cells</vt:lpstr>
      <vt:lpstr>A future with renewables</vt:lpstr>
      <vt:lpstr>A future with renewables</vt:lpstr>
      <vt:lpstr>A future with Renewables</vt:lpstr>
      <vt:lpstr>A future with renewables</vt:lpstr>
      <vt:lpstr>A future with renewables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environmental</dc:title>
  <dc:creator>James Lamberth</dc:creator>
  <cp:lastModifiedBy>Leslie Lambert</cp:lastModifiedBy>
  <cp:revision>37</cp:revision>
  <dcterms:created xsi:type="dcterms:W3CDTF">2015-12-03T00:44:06Z</dcterms:created>
  <dcterms:modified xsi:type="dcterms:W3CDTF">2018-04-18T18:03:14Z</dcterms:modified>
</cp:coreProperties>
</file>