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5143500" type="screen16x9"/>
  <p:notesSz cx="6858000" cy="9144000"/>
  <p:embeddedFontLst>
    <p:embeddedFont>
      <p:font typeface="Candara" panose="020E0502030303020204" pitchFamily="34" charset="0"/>
      <p:regular r:id="rId64"/>
      <p:bold r:id="rId65"/>
      <p:italic r:id="rId66"/>
      <p:boldItalic r:id="rId67"/>
    </p:embeddedFont>
    <p:embeddedFont>
      <p:font typeface="Open Sans" panose="020B0606030504020204" pitchFamily="34" charset="0"/>
      <p:regular r:id="rId68"/>
    </p:embeddedFont>
    <p:embeddedFont>
      <p:font typeface="Garamond" panose="02020404030301010803" pitchFamily="18" charset="0"/>
      <p:regular r:id="rId69"/>
      <p:bold r:id="rId70"/>
      <p:italic r:id="rId71"/>
    </p:embeddedFont>
    <p:embeddedFont>
      <p:font typeface="Economica" panose="020B0604020202020204" charset="0"/>
      <p:regular r:id="rId72"/>
      <p:bold r:id="rId73"/>
      <p:italic r:id="rId74"/>
      <p:boldItalic r:id="rId75"/>
    </p:embeddedFont>
    <p:embeddedFont>
      <p:font typeface="Consolas" panose="020B0609020204030204" pitchFamily="49" charset="0"/>
      <p:regular r:id="rId76"/>
      <p:bold r:id="rId77"/>
      <p:italic r:id="rId78"/>
      <p:boldItalic r:id="rId79"/>
    </p:embeddedFont>
    <p:embeddedFont>
      <p:font typeface="Century Gothic" panose="020B0502020202020204" pitchFamily="34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36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6" Type="http://schemas.openxmlformats.org/officeDocument/2006/relationships/font" Target="fonts/font13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9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2360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951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6e27995c1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6e27995c1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405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6a13a565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6a13a565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1228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e27995c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e27995c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605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e27995c1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e27995c1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590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6a13a565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6a13a565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456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e27995c1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e27995c1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4216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e27995c1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e27995c1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494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e27995c1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e27995c1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672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e27995c1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e27995c1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238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e27995c1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e27995c1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30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de953ea1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de953ea1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644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e27995c1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e27995c1d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686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e27995c1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6e27995c1d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700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e27995c1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6e27995c1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067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6e27995c1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6e27995c1d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437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e27995c1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6e27995c1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093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6e27995c1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6e27995c1d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356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e27995c1d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e27995c1d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567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6e27995c1d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6e27995c1d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704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6e27995c1d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6e27995c1d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3343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6e27995c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6e27995c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95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de953ea1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de953ea1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7868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6e27995c1d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6e27995c1d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72514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e27995c1d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6e27995c1d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863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6e27995c1d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6e27995c1d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6366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e27995c1d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e27995c1d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530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2b6b2d5b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2b6b2d5b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80900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2b6b2d5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52b6b2d5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2780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2b6b2d5b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2b6b2d5b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0456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52b6b2d5b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52b6b2d5b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2196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2b6b2d5b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52b6b2d5b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04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2b6b2d5b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2b6b2d5b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626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de953ea1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de953ea1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7913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2b6b2d5b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2b6b2d5b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8082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2b6b2d5b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2b6b2d5b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0390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2b6b2d5b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52b6b2d5b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2724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2b6b2d5b1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2b6b2d5b1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5783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2b6b2d5b1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52b6b2d5b1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9179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6e58114b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6e58114b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34672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6e58114b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6e58114ba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568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e707f6c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e707f6c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4531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e707f6c7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6e707f6c7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2057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6e707f6c7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6e707f6c7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243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e14ca14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e14ca14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6057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6e707f6c7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6e707f6c7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9056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6e707f6c7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6e707f6c7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4940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e707f6c7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e707f6c7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492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e707f6c7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6e707f6c7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4809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6e846d2a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6e846d2a9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8027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6e846d2a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6e846d2a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2695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6e846d2a9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6e846d2a9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3611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e846d2a9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6e846d2a9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99297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6e846d2a9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6e846d2a9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8819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6e846d2a9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6e846d2a9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834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e14ca144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e14ca144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9037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6e846d2a9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6e846d2a9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1445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6e846d2a9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6e846d2a9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676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e14ca144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6e14ca144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4211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e14ca144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e14ca144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9929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e14ca144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e14ca144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23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3044700" y="1444250"/>
            <a:ext cx="32940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APES Unit 1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Living World: Ecosystems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 vs. Pseudoscience</a:t>
            </a:r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issues in science are claimed false by skeptics on the basis that they are not rooted in research and data.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be considered science there must be valid research and the generation of data to support claims.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Pseudoscience</a:t>
            </a:r>
            <a:r>
              <a:rPr lang="en"/>
              <a:t> is often considered a science but it makes claims that are not scientifically proven using a systematic process, can’t be scientifically tested or lack evidence to support claims.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Examples: Astrology, Cryptozoology (Big Foot, etc.), Flat Earth Theory, Bermuda Triangle, Climate Change denial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Process</a:t>
            </a:r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 b="1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Observations</a:t>
            </a: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use the 5 senses and/or tools to describe something</a:t>
            </a:r>
            <a:endParaRPr sz="24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 b="1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Inferences</a:t>
            </a: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generalizations or assumptions made based on observations</a:t>
            </a:r>
            <a:endParaRPr sz="24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750" y="394625"/>
            <a:ext cx="2312625" cy="435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Process</a:t>
            </a:r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 1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71500" lvl="0" indent="-5308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Noto Sans Symbols"/>
              <a:buChar char="🞇"/>
            </a:pP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your senses to take in information about the world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71500" lvl="0" indent="-53086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Noto Sans Symbols"/>
              <a:buChar char="🞇"/>
            </a:pP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Focus on </a:t>
            </a:r>
            <a:r>
              <a:rPr lang="en" sz="2400" b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objective</a:t>
            </a: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facts; not </a:t>
            </a:r>
            <a:r>
              <a:rPr lang="en" sz="2400" b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inferences</a:t>
            </a:r>
            <a:endParaRPr sz="2400"/>
          </a:p>
        </p:txBody>
      </p:sp>
      <p:pic>
        <p:nvPicPr>
          <p:cNvPr id="130" name="Google Shape;13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9175" y="231651"/>
            <a:ext cx="3431125" cy="444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Process</a:t>
            </a:r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311700" y="1037225"/>
            <a:ext cx="60042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latin typeface="Century Gothic"/>
                <a:ea typeface="Century Gothic"/>
                <a:cs typeface="Century Gothic"/>
                <a:sym typeface="Century Gothic"/>
              </a:rPr>
              <a:t>Step 2</a:t>
            </a:r>
            <a:endParaRPr sz="2400" b="1" u="sng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Background research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ts val="1800"/>
              <a:buFont typeface="Noto Sans Symbols"/>
              <a:buChar char="○"/>
            </a:pPr>
            <a:r>
              <a:rPr lang="en" sz="18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previously known about the topic?</a:t>
            </a:r>
            <a:endParaRPr sz="18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4C600"/>
              </a:buClr>
              <a:buSzPts val="1800"/>
              <a:buFont typeface="Noto Sans Symbols"/>
              <a:buChar char="○"/>
            </a:pPr>
            <a:r>
              <a:rPr lang="en" sz="18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it that still needs to be known (or confirmed)?</a:t>
            </a:r>
            <a:endParaRPr sz="18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7" name="Google Shape;137;p25" descr="http://imgs.xkcd.com/comics/the_differenc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5770" y="394810"/>
            <a:ext cx="2221075" cy="418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 descr="http://images.fanpop.com/images/image_uploads/Dwight-the-office-420011_1024_76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5600" y="3129869"/>
            <a:ext cx="2221074" cy="166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Process</a:t>
            </a:r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body" idx="1"/>
          </p:nvPr>
        </p:nvSpPr>
        <p:spPr>
          <a:xfrm>
            <a:off x="241725" y="894750"/>
            <a:ext cx="87828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 3</a:t>
            </a:r>
            <a:endParaRPr sz="24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Once an observation is made, if it is testable it can become a </a:t>
            </a:r>
            <a:r>
              <a:rPr lang="en" sz="2400" b="1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hypothesis. </a:t>
            </a:r>
            <a:endParaRPr sz="2400" b="1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564B3C"/>
              </a:buClr>
              <a:buSzPts val="2400"/>
              <a:buFont typeface="Century Gothic"/>
              <a:buChar char="●"/>
            </a:pP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If…</a:t>
            </a:r>
            <a:r>
              <a:rPr lang="en" sz="2400" u="sng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independent variable</a:t>
            </a: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then…</a:t>
            </a:r>
            <a:r>
              <a:rPr lang="en" sz="2400" u="sng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dependent variable</a:t>
            </a: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3225" y="2989673"/>
            <a:ext cx="3180925" cy="19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8" y="3282375"/>
            <a:ext cx="2501425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/>
          <p:nvPr/>
        </p:nvSpPr>
        <p:spPr>
          <a:xfrm rot="-3161088">
            <a:off x="1583968" y="3002393"/>
            <a:ext cx="579017" cy="28896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8956" y="3312302"/>
            <a:ext cx="2743344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/>
          <p:nvPr/>
        </p:nvSpPr>
        <p:spPr>
          <a:xfrm rot="-7957630">
            <a:off x="6786004" y="3002423"/>
            <a:ext cx="578980" cy="28896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Process</a:t>
            </a:r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What is a </a:t>
            </a: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null hypothesis</a:t>
            </a: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7432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E3D2D"/>
              </a:buClr>
              <a:buSzPts val="1368"/>
              <a:buFont typeface="Century Gothic"/>
              <a:buChar char="●"/>
            </a:pPr>
            <a:r>
              <a:rPr lang="en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Predicts NO RELATIONSHIP between two phenomena, no difference among groups</a:t>
            </a:r>
            <a:endParaRPr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743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E3D2D"/>
              </a:buClr>
              <a:buSzPts val="1368"/>
              <a:buFont typeface="Century Gothic"/>
              <a:buChar char="●"/>
            </a:pPr>
            <a:r>
              <a:rPr lang="en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“devil’s advocate” hypothesis </a:t>
            </a:r>
            <a:endParaRPr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40080" lvl="1" indent="-2743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E3D2D"/>
              </a:buClr>
              <a:buSzPts val="1368"/>
              <a:buFont typeface="Century Gothic"/>
              <a:buChar char="○"/>
            </a:pPr>
            <a:r>
              <a:rPr lang="en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Example: “Studies show there is no direct correlation between tobacco use and lung cancer” (Pre-1950 tobacco industry claim)</a:t>
            </a:r>
            <a:endParaRPr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Process</a:t>
            </a:r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482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latin typeface="Century Gothic"/>
                <a:ea typeface="Century Gothic"/>
                <a:cs typeface="Century Gothic"/>
                <a:sym typeface="Century Gothic"/>
              </a:rPr>
              <a:t>Step 4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Design an experiment.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○"/>
            </a:pPr>
            <a:r>
              <a:rPr lang="en" sz="1800" u="sng">
                <a:latin typeface="Century Gothic"/>
                <a:ea typeface="Century Gothic"/>
                <a:cs typeface="Century Gothic"/>
                <a:sym typeface="Century Gothic"/>
              </a:rPr>
              <a:t>Control group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: baseline group with no changed variables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○"/>
            </a:pPr>
            <a:r>
              <a:rPr lang="en" sz="1800" u="sng">
                <a:latin typeface="Century Gothic"/>
                <a:ea typeface="Century Gothic"/>
                <a:cs typeface="Century Gothic"/>
                <a:sym typeface="Century Gothic"/>
              </a:rPr>
              <a:t>Experimental group(s)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: group with variables that have been adjusted to observe changes from the baseline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" name="Google Shape;16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7400" y="432825"/>
            <a:ext cx="3502775" cy="391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Process</a:t>
            </a:r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311700" y="1807100"/>
            <a:ext cx="4260300" cy="31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336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Noto Sans Symbols"/>
              <a:buChar char="●"/>
            </a:pPr>
            <a:r>
              <a:rPr lang="en" sz="2400" b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anipulated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336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Noto Sans Symbols"/>
              <a:buChar char="●"/>
            </a:pPr>
            <a:r>
              <a:rPr lang="en" sz="2400" b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ndependent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336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Noto Sans Symbols"/>
              <a:buChar char="●"/>
            </a:pPr>
            <a:r>
              <a:rPr lang="en" sz="2400" b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X-</a:t>
            </a: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axis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Only one—but </a:t>
            </a:r>
            <a:r>
              <a:rPr lang="en" b="1" i="1" u="sng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levels</a:t>
            </a:r>
            <a:r>
              <a:rPr lang="en" b="1" i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(ex: different dosages)</a:t>
            </a:r>
            <a:endParaRPr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body" idx="1"/>
          </p:nvPr>
        </p:nvSpPr>
        <p:spPr>
          <a:xfrm>
            <a:off x="4801825" y="1744250"/>
            <a:ext cx="4260300" cy="3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336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Noto Sans Symbols"/>
              <a:buChar char="●"/>
            </a:pPr>
            <a:r>
              <a:rPr lang="en" sz="2400" b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ependent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336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Noto Sans Symbols"/>
              <a:buChar char="●"/>
            </a:pPr>
            <a:r>
              <a:rPr lang="en" sz="2400" b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esponsive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336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Noto Sans Symbols"/>
              <a:buChar char="●"/>
            </a:pPr>
            <a:r>
              <a:rPr lang="en" sz="2400" b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Y-</a:t>
            </a: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axis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be more than one- qualitative or quantitative</a:t>
            </a:r>
            <a:endParaRPr b="1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29"/>
          <p:cNvSpPr txBox="1">
            <a:spLocks noGrp="1"/>
          </p:cNvSpPr>
          <p:nvPr>
            <p:ph type="body" idx="1"/>
          </p:nvPr>
        </p:nvSpPr>
        <p:spPr>
          <a:xfrm>
            <a:off x="311700" y="1188200"/>
            <a:ext cx="8368200" cy="6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u="sng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Variable Descriptions</a:t>
            </a:r>
            <a:endParaRPr u="sng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Process</a:t>
            </a:r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Common issues with experimental design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11530" lvl="0" indent="-7023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Century Gothic"/>
              <a:buAutoNum type="arabicPeriod"/>
            </a:pP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Sample size too small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11530" lvl="0" indent="-70231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Century Gothic"/>
              <a:buAutoNum type="arabicPeriod"/>
            </a:pP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repeated trials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11530" lvl="0" indent="-70231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Century Gothic"/>
              <a:buAutoNum type="arabicPeriod"/>
            </a:pP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Uncontrolled variables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11530" lvl="0" indent="-70231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Century Gothic"/>
              <a:buAutoNum type="arabicPeriod"/>
            </a:pP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control group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11530" lvl="0" indent="-70231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Century Gothic"/>
              <a:buAutoNum type="arabicPeriod"/>
            </a:pP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More than one IV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Process</a:t>
            </a:r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 5</a:t>
            </a:r>
            <a:endParaRPr sz="2400" b="1" u="sng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529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Noto Sans Symbols"/>
              <a:buChar char="●"/>
            </a:pP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Collect information from the experiment (tables). Present data in a visual format (graphs).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40080" lvl="1" indent="-272288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94C600"/>
              </a:buClr>
              <a:buSzPts val="2400"/>
              <a:buFont typeface="Noto Sans Symbols"/>
              <a:buChar char="○"/>
            </a:pP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800" b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Qualitative</a:t>
            </a:r>
            <a:r>
              <a:rPr lang="en" sz="18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Descriptive words</a:t>
            </a:r>
            <a:endParaRPr sz="18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2" indent="-217423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4C600"/>
              </a:buClr>
              <a:buSzPts val="1800"/>
              <a:buFont typeface="Noto Sans Symbols"/>
              <a:buChar char="■"/>
            </a:pPr>
            <a:r>
              <a:rPr lang="en" sz="1800" i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Color, smell, texture, presence of smoke, sounds</a:t>
            </a:r>
            <a:endParaRPr sz="18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40080" lvl="1" indent="-253492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4C600"/>
              </a:buClr>
              <a:buSzPts val="1800"/>
              <a:buFont typeface="Noto Sans Symbols"/>
              <a:buChar char="○"/>
            </a:pPr>
            <a:r>
              <a:rPr lang="en" sz="1800" b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Quantitative</a:t>
            </a:r>
            <a:r>
              <a:rPr lang="en" sz="18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Numerical data</a:t>
            </a:r>
            <a:endParaRPr sz="18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2" indent="-217423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4C600"/>
              </a:buClr>
              <a:buSzPts val="1800"/>
              <a:buFont typeface="Noto Sans Symbols"/>
              <a:buChar char="■"/>
            </a:pPr>
            <a:r>
              <a:rPr lang="en" sz="1800" i="1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of bubbles, length, weight, amount remaining</a:t>
            </a:r>
            <a:endParaRPr sz="18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environmental science?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03200" algn="l" rtl="0">
              <a:spcBef>
                <a:spcPts val="0"/>
              </a:spcBef>
              <a:spcAft>
                <a:spcPts val="0"/>
              </a:spcAft>
              <a:buClr>
                <a:srgbClr val="0B6374"/>
              </a:buClr>
              <a:buSzPts val="2400"/>
              <a:buFont typeface="Arial"/>
              <a:buChar char="•"/>
            </a:pPr>
            <a:r>
              <a:rPr lang="en" sz="2400" b="1">
                <a:solidFill>
                  <a:srgbClr val="42424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</a:t>
            </a:r>
            <a:r>
              <a:rPr lang="en" sz="2400">
                <a:solidFill>
                  <a:srgbClr val="42424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defined as the circumstances or conditions that surround organisms including social or cultural influences that affect individuals or a community</a:t>
            </a:r>
            <a:endParaRPr sz="2400">
              <a:solidFill>
                <a:srgbClr val="4242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50800" algn="l" rtl="0">
              <a:spcBef>
                <a:spcPts val="560"/>
              </a:spcBef>
              <a:spcAft>
                <a:spcPts val="0"/>
              </a:spcAft>
              <a:buClr>
                <a:srgbClr val="0B6374"/>
              </a:buClr>
              <a:buSzPts val="2800"/>
              <a:buFont typeface="Arial"/>
              <a:buNone/>
            </a:pPr>
            <a:endParaRPr sz="2400">
              <a:solidFill>
                <a:srgbClr val="4242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03200" algn="l" rtl="0">
              <a:spcBef>
                <a:spcPts val="560"/>
              </a:spcBef>
              <a:spcAft>
                <a:spcPts val="0"/>
              </a:spcAft>
              <a:buClr>
                <a:srgbClr val="0B6374"/>
              </a:buClr>
              <a:buSzPts val="2400"/>
              <a:buFont typeface="Arial"/>
              <a:buChar char="•"/>
            </a:pPr>
            <a:r>
              <a:rPr lang="en" sz="2400" b="1">
                <a:solidFill>
                  <a:srgbClr val="42424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Environmental Science</a:t>
            </a:r>
            <a:r>
              <a:rPr lang="en" sz="2400">
                <a:solidFill>
                  <a:srgbClr val="42424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the systematic study of the environment that uses an interdisciplinary approach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Process</a:t>
            </a:r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 6</a:t>
            </a:r>
            <a:endParaRPr sz="2400" u="sng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398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D2D"/>
              </a:buClr>
              <a:buSzPts val="2400"/>
              <a:buFont typeface="Century Gothic"/>
              <a:buChar char="●"/>
            </a:pP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Analyze data and draw conclusions</a:t>
            </a: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E3D2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398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D2D"/>
              </a:buClr>
              <a:buSzPts val="2400"/>
              <a:buFont typeface="Century Gothic"/>
              <a:buChar char="●"/>
            </a:pPr>
            <a:r>
              <a:rPr lang="en"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Interpret your results and see what you learned from the experiment.  Do your results support your hypothesis?</a:t>
            </a:r>
            <a:endParaRPr sz="2400" u="sng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</a:t>
            </a:r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System</a:t>
            </a:r>
            <a:r>
              <a:rPr lang="en" sz="2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a set of components that function and interact in some regular way. </a:t>
            </a:r>
            <a:r>
              <a:rPr lang="en" sz="2400" i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(Ex: human body, a river, an economy…)</a:t>
            </a:r>
            <a:r>
              <a:rPr lang="en" sz="3240" b="1">
                <a:solidFill>
                  <a:srgbClr val="80000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 sz="3240" b="1">
              <a:solidFill>
                <a:srgbClr val="8000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231E"/>
              </a:buClr>
              <a:buSzPts val="3240"/>
              <a:buFont typeface="Candara"/>
              <a:buNone/>
            </a:pPr>
            <a:endParaRPr sz="3240" b="1">
              <a:solidFill>
                <a:srgbClr val="8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95" name="Google Shape;1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9" y="2443625"/>
            <a:ext cx="4042575" cy="25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3875" y="2571750"/>
            <a:ext cx="2265100" cy="22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</a:t>
            </a:r>
            <a:endParaRPr/>
          </a:p>
        </p:txBody>
      </p:sp>
      <p:sp>
        <p:nvSpPr>
          <p:cNvPr id="202" name="Google Shape;202;p3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7244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latin typeface="Century Gothic"/>
                <a:ea typeface="Century Gothic"/>
                <a:cs typeface="Century Gothic"/>
                <a:sym typeface="Century Gothic"/>
              </a:rPr>
              <a:t>3 Key Components</a:t>
            </a:r>
            <a:endParaRPr sz="2400" u="sng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1450" lvl="0" indent="-152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1625E"/>
              </a:buClr>
              <a:buSzPts val="2400"/>
              <a:buFont typeface="Century Gothic"/>
              <a:buChar char="•"/>
            </a:pPr>
            <a:r>
              <a:rPr lang="en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inputs</a:t>
            </a:r>
            <a:r>
              <a:rPr lang="en" sz="2400">
                <a:solidFill>
                  <a:srgbClr val="482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from the environment</a:t>
            </a:r>
            <a:endParaRPr sz="2400">
              <a:solidFill>
                <a:srgbClr val="482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1450" lvl="0" indent="-152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1625E"/>
              </a:buClr>
              <a:buSzPts val="2400"/>
              <a:buFont typeface="Century Gothic"/>
              <a:buChar char="•"/>
            </a:pPr>
            <a:r>
              <a:rPr lang="en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flows</a:t>
            </a:r>
            <a:r>
              <a:rPr lang="en" sz="2400">
                <a:solidFill>
                  <a:srgbClr val="482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lang="en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throughputs</a:t>
            </a:r>
            <a:r>
              <a:rPr lang="en" sz="2400">
                <a:solidFill>
                  <a:srgbClr val="482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matter and energy within the system at certain </a:t>
            </a:r>
            <a:r>
              <a:rPr lang="en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rates</a:t>
            </a:r>
            <a:endParaRPr sz="2400">
              <a:solidFill>
                <a:srgbClr val="482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1450" lvl="0" indent="-152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1625E"/>
              </a:buClr>
              <a:buSzPts val="2400"/>
              <a:buFont typeface="Century Gothic"/>
              <a:buChar char="•"/>
            </a:pPr>
            <a:r>
              <a:rPr lang="en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outputs</a:t>
            </a:r>
            <a:r>
              <a:rPr lang="en" sz="2400">
                <a:solidFill>
                  <a:srgbClr val="482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the environment</a:t>
            </a:r>
            <a:endParaRPr sz="2400" u="sng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200" y="225275"/>
            <a:ext cx="3803099" cy="219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4" descr="Screen Shot 2015-07-22 at 10.56.07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8625" y="2382600"/>
            <a:ext cx="4112250" cy="21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311700" y="1547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 Loops</a:t>
            </a:r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body" idx="1"/>
          </p:nvPr>
        </p:nvSpPr>
        <p:spPr>
          <a:xfrm>
            <a:off x="311700" y="894750"/>
            <a:ext cx="86325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:</a:t>
            </a:r>
            <a:r>
              <a:rPr lang="en" sz="2400"/>
              <a:t> </a:t>
            </a:r>
            <a:r>
              <a:rPr lang="en"/>
              <a:t>any process that increases or decreases a change to a system</a:t>
            </a:r>
            <a:endParaRPr/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975" y="1547688"/>
            <a:ext cx="8743950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 Loops</a:t>
            </a:r>
            <a:endParaRPr/>
          </a:p>
        </p:txBody>
      </p:sp>
      <p:sp>
        <p:nvSpPr>
          <p:cNvPr id="217" name="Google Shape;217;p3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0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 situations can result in both positive and negative feedback loops</a:t>
            </a:r>
            <a:endParaRPr sz="20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0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overall result of the feedback  on the system is determined by the balance of negative feedback versus positive feedback.</a:t>
            </a:r>
            <a:endParaRPr sz="20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8" name="Google Shape;2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81850"/>
            <a:ext cx="4229100" cy="34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Living World</a:t>
            </a:r>
            <a:endParaRPr/>
          </a:p>
        </p:txBody>
      </p:sp>
      <p:sp>
        <p:nvSpPr>
          <p:cNvPr id="224" name="Google Shape;224;p3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Ecology</a:t>
            </a:r>
            <a:r>
              <a:rPr lang="en" sz="2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The study of connections in nature between biotic (living) and abiotic (nonliving) components</a:t>
            </a:r>
            <a:endParaRPr sz="24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5" name="Google Shape;22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6933" y="959200"/>
            <a:ext cx="4135366" cy="310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>
            <a:spLocks noGrp="1"/>
          </p:cNvSpPr>
          <p:nvPr>
            <p:ph type="title"/>
          </p:nvPr>
        </p:nvSpPr>
        <p:spPr>
          <a:xfrm>
            <a:off x="5173175" y="2491500"/>
            <a:ext cx="35559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Levels of Ecological Organization</a:t>
            </a:r>
            <a:endParaRPr/>
          </a:p>
        </p:txBody>
      </p:sp>
      <p:pic>
        <p:nvPicPr>
          <p:cNvPr id="231" name="Google Shape;231;p38" descr="Screen Shot 2015-09-22 at 9.14.20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153" y="122700"/>
            <a:ext cx="4171201" cy="46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Factors that sustain life on Earth</a:t>
            </a:r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lang="en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One-way flow of high-quality energy </a:t>
            </a: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from the sun, through organisms, the environment as low-quality dispersed heat, and eventually back into space.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Arial"/>
              <a:buNone/>
            </a:pPr>
            <a:r>
              <a:rPr lang="en" sz="2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</a:t>
            </a:r>
            <a:r>
              <a:rPr lang="en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Round-trip cycling of matter or nutrients through the biosphere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92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Century Gothic"/>
              <a:buChar char="•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May take from seconds to centuries to complete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92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Century Gothic"/>
              <a:buChar char="•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Governed by the law of conservation of matter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Biomes</a:t>
            </a:r>
            <a:endParaRPr/>
          </a:p>
        </p:txBody>
      </p:sp>
      <p:sp>
        <p:nvSpPr>
          <p:cNvPr id="243" name="Google Shape;243;p40"/>
          <p:cNvSpPr txBox="1">
            <a:spLocks noGrp="1"/>
          </p:cNvSpPr>
          <p:nvPr>
            <p:ph type="body" idx="1"/>
          </p:nvPr>
        </p:nvSpPr>
        <p:spPr>
          <a:xfrm>
            <a:off x="228300" y="1225225"/>
            <a:ext cx="4047000" cy="3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: areas within the biosphere with similar temperature and precipitation. 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These conditions determine the types of life and species interactions within ecosystems.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4" name="Google Shape;2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5300" y="738035"/>
            <a:ext cx="4732125" cy="36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Biomes</a:t>
            </a:r>
            <a:endParaRPr/>
          </a:p>
        </p:txBody>
      </p:sp>
      <p:sp>
        <p:nvSpPr>
          <p:cNvPr id="250" name="Google Shape;250;p41"/>
          <p:cNvSpPr txBox="1">
            <a:spLocks noGrp="1"/>
          </p:cNvSpPr>
          <p:nvPr>
            <p:ph type="body" idx="1"/>
          </p:nvPr>
        </p:nvSpPr>
        <p:spPr>
          <a:xfrm>
            <a:off x="150550" y="1023775"/>
            <a:ext cx="5718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 b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Latitudinal Zonation</a:t>
            </a:r>
            <a:endParaRPr sz="2400" b="1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latitude increases, available solar energy decreases</a:t>
            </a:r>
            <a:endParaRPr sz="240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 b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Vertical Zonation</a:t>
            </a:r>
            <a:r>
              <a:rPr lang="en" sz="24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elevation increases, temperatures cool and water is more likely to condense</a:t>
            </a:r>
            <a:endParaRPr sz="2400"/>
          </a:p>
        </p:txBody>
      </p:sp>
      <p:pic>
        <p:nvPicPr>
          <p:cNvPr id="251" name="Google Shape;2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8850" y="1127700"/>
            <a:ext cx="3012000" cy="314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something an environmental issue?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Ecosystems</a:t>
            </a:r>
            <a:endParaRPr/>
          </a:p>
        </p:txBody>
      </p:sp>
      <p:sp>
        <p:nvSpPr>
          <p:cNvPr id="257" name="Google Shape;257;p4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:</a:t>
            </a: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 Local areas within a biome with the biotic and abiotic resources needed to </a:t>
            </a:r>
            <a:r>
              <a:rPr lang="en" sz="2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support life</a:t>
            </a:r>
            <a:endParaRPr sz="24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4290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</a:pPr>
            <a:r>
              <a:rPr lang="en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Health of the ecosystem depends on the maintenance of abiotic resources through sustainability processes</a:t>
            </a:r>
            <a:endParaRPr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</a:pPr>
            <a:r>
              <a:rPr lang="en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Requires efficient re-use of waste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</a:pPr>
            <a:r>
              <a:rPr lang="en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depend on energy as a limiting factor in terms of abundance of life within the ecosystem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Ecosystems</a:t>
            </a:r>
            <a:endParaRPr/>
          </a:p>
        </p:txBody>
      </p:sp>
      <p:pic>
        <p:nvPicPr>
          <p:cNvPr id="263" name="Google Shape;2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350" y="1057900"/>
            <a:ext cx="6024224" cy="369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Ecosystems</a:t>
            </a:r>
            <a:endParaRPr/>
          </a:p>
        </p:txBody>
      </p:sp>
      <p:sp>
        <p:nvSpPr>
          <p:cNvPr id="269" name="Google Shape;269;p4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Abundant, liquid water is understood to be the key abiotic factor to living things on Earth since all living organisms require water to survive.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covers ¾ of the Earth’s surface and makes up 60-70% of the weight of most living organisms. 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0" name="Google Shape;27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70475"/>
            <a:ext cx="4267199" cy="3202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Hydrologic Cycle</a:t>
            </a:r>
            <a:endParaRPr/>
          </a:p>
        </p:txBody>
      </p:sp>
      <p:sp>
        <p:nvSpPr>
          <p:cNvPr id="276" name="Google Shape;276;p45"/>
          <p:cNvSpPr txBox="1">
            <a:spLocks noGrp="1"/>
          </p:cNvSpPr>
          <p:nvPr>
            <p:ph type="body" idx="1"/>
          </p:nvPr>
        </p:nvSpPr>
        <p:spPr>
          <a:xfrm>
            <a:off x="311700" y="1450375"/>
            <a:ext cx="3193500" cy="31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is recycled through the Earth System by processes in the hydrologic cycle using radiant energy from the Sun.</a:t>
            </a:r>
            <a:endParaRPr/>
          </a:p>
        </p:txBody>
      </p:sp>
      <p:pic>
        <p:nvPicPr>
          <p:cNvPr id="277" name="Google Shape;27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300" y="601275"/>
            <a:ext cx="5096084" cy="369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6980" y="2634550"/>
            <a:ext cx="3358199" cy="226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Hydrologic Cycle</a:t>
            </a:r>
            <a:endParaRPr/>
          </a:p>
        </p:txBody>
      </p:sp>
      <p:sp>
        <p:nvSpPr>
          <p:cNvPr id="284" name="Google Shape;284;p4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What can water do?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keeps us alive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moderates climate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sculpts the land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removes and dilutes wastes and pollutants</a:t>
            </a:r>
            <a:endParaRPr/>
          </a:p>
        </p:txBody>
      </p:sp>
      <p:pic>
        <p:nvPicPr>
          <p:cNvPr id="285" name="Google Shape;28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0900" y="155149"/>
            <a:ext cx="2728950" cy="29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6150" y="832613"/>
            <a:ext cx="2622925" cy="173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Hydrologic Cycle</a:t>
            </a:r>
            <a:endParaRPr/>
          </a:p>
        </p:txBody>
      </p:sp>
      <p:sp>
        <p:nvSpPr>
          <p:cNvPr id="292" name="Google Shape;292;p4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What makes water so special?</a:t>
            </a:r>
            <a:endParaRPr b="1"/>
          </a:p>
          <a:p>
            <a:pPr marL="457200" lvl="0" indent="-3429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Polarity and hydrogen bonding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Less dense as a solid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specific heat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Reactions with other substances</a:t>
            </a:r>
            <a:endParaRPr/>
          </a:p>
        </p:txBody>
      </p:sp>
      <p:pic>
        <p:nvPicPr>
          <p:cNvPr id="293" name="Google Shape;29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5700" y="315925"/>
            <a:ext cx="3137375" cy="19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0350" y="2571750"/>
            <a:ext cx="4028525" cy="20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762" y="132125"/>
            <a:ext cx="6956476" cy="469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Cycle</a:t>
            </a:r>
            <a:endParaRPr/>
          </a:p>
        </p:txBody>
      </p:sp>
      <p:sp>
        <p:nvSpPr>
          <p:cNvPr id="305" name="Google Shape;305;p4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concentration of carbon in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living matter (18%) is 100 times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greater than in the earth (0.19%)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life to continue, carbon must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be recycled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6" name="Google Shape;30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71325"/>
            <a:ext cx="4267200" cy="2769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425" y="242788"/>
            <a:ext cx="6687549" cy="465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1"/>
          <p:cNvSpPr txBox="1">
            <a:spLocks noGrp="1"/>
          </p:cNvSpPr>
          <p:nvPr>
            <p:ph type="title"/>
          </p:nvPr>
        </p:nvSpPr>
        <p:spPr>
          <a:xfrm>
            <a:off x="311700" y="62480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in the environment</a:t>
            </a:r>
            <a:endParaRPr/>
          </a:p>
        </p:txBody>
      </p:sp>
      <p:sp>
        <p:nvSpPr>
          <p:cNvPr id="317" name="Google Shape;317;p51"/>
          <p:cNvSpPr txBox="1">
            <a:spLocks noGrp="1"/>
          </p:cNvSpPr>
          <p:nvPr>
            <p:ph type="body" idx="1"/>
          </p:nvPr>
        </p:nvSpPr>
        <p:spPr>
          <a:xfrm>
            <a:off x="311700" y="1574400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Carbon dioxide (CO2) in atmosphere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CO2 dissolved in water—HCO3-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Calcium carbonate rocks (limestone and coral)—CaCO3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Deposits of coal, petroleum, and natural gas from fossilized organisms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Dead organic matter (humus)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8" name="Google Shape;31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3574" y="1027675"/>
            <a:ext cx="2144750" cy="16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9925" y="470024"/>
            <a:ext cx="2063649" cy="13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647750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Too much</a:t>
            </a:r>
            <a:endParaRPr sz="3000"/>
          </a:p>
          <a:p>
            <a:pPr marL="457200" lvl="0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Too little</a:t>
            </a:r>
            <a:endParaRPr sz="3000"/>
          </a:p>
          <a:p>
            <a:pPr marL="457200" lvl="0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Out of balance</a:t>
            </a:r>
            <a:endParaRPr sz="3000"/>
          </a:p>
          <a:p>
            <a:pPr marL="457200" lvl="0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In the wrong place</a:t>
            </a:r>
            <a:endParaRPr sz="3000"/>
          </a:p>
          <a:p>
            <a:pPr marL="457200" lvl="0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Causing harm</a:t>
            </a:r>
            <a:endParaRPr sz="3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transfer to living organisms</a:t>
            </a:r>
            <a:endParaRPr/>
          </a:p>
        </p:txBody>
      </p:sp>
      <p:sp>
        <p:nvSpPr>
          <p:cNvPr id="325" name="Google Shape;325;p5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Pts val="3220"/>
              <a:buFont typeface="Arial"/>
              <a:buChar char="•"/>
            </a:pPr>
            <a:r>
              <a:rPr lang="en" sz="28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Photosynthesis</a:t>
            </a:r>
            <a:r>
              <a:rPr lang="en" sz="28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 (plants/algae/cyanobacteria)</a:t>
            </a:r>
            <a:endParaRPr sz="240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rgbClr val="83992A"/>
              </a:buClr>
              <a:buSzPts val="2760"/>
              <a:buFont typeface="Arial"/>
              <a:buChar char="•"/>
            </a:pPr>
            <a:r>
              <a:rPr lang="en"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CO</a:t>
            </a:r>
            <a:r>
              <a:rPr lang="en" sz="2400" baseline="-25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en"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 + H</a:t>
            </a:r>
            <a:r>
              <a:rPr lang="en" sz="2400" baseline="-25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en"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O		  C</a:t>
            </a:r>
            <a:r>
              <a:rPr lang="en" sz="2400" baseline="-25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6</a:t>
            </a:r>
            <a:r>
              <a:rPr lang="en"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H</a:t>
            </a:r>
            <a:r>
              <a:rPr lang="en" sz="2400" baseline="-25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12</a:t>
            </a:r>
            <a:r>
              <a:rPr lang="en"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O</a:t>
            </a:r>
            <a:r>
              <a:rPr lang="en" sz="2400" baseline="-25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6</a:t>
            </a:r>
            <a:r>
              <a:rPr lang="en"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 + O</a:t>
            </a:r>
            <a:r>
              <a:rPr lang="en" sz="2400" baseline="-25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endParaRPr sz="2400" baseline="-2500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>
                <a:srgbClr val="83992A"/>
              </a:buClr>
              <a:buSzPts val="3220"/>
              <a:buFont typeface="Arial"/>
              <a:buChar char="•"/>
            </a:pPr>
            <a:r>
              <a:rPr lang="en" sz="28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Chemosynthesis</a:t>
            </a:r>
            <a:r>
              <a:rPr lang="en" sz="28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 (archaebacteria)</a:t>
            </a:r>
            <a:endParaRPr sz="240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ts val="3220"/>
              <a:buFont typeface="Arial"/>
              <a:buNone/>
            </a:pPr>
            <a:r>
              <a:rPr lang="en" sz="28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&lt;1% of the carbon </a:t>
            </a:r>
            <a:endParaRPr/>
          </a:p>
        </p:txBody>
      </p:sp>
      <p:sp>
        <p:nvSpPr>
          <p:cNvPr id="326" name="Google Shape;326;p52"/>
          <p:cNvSpPr/>
          <p:nvPr/>
        </p:nvSpPr>
        <p:spPr>
          <a:xfrm>
            <a:off x="2753050" y="2108425"/>
            <a:ext cx="375900" cy="20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Google Shape;32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0300" y="2108425"/>
            <a:ext cx="3485700" cy="261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transfer to the atmosphere</a:t>
            </a:r>
            <a:endParaRPr/>
          </a:p>
        </p:txBody>
      </p:sp>
      <p:sp>
        <p:nvSpPr>
          <p:cNvPr id="333" name="Google Shape;333;p53"/>
          <p:cNvSpPr txBox="1">
            <a:spLocks noGrp="1"/>
          </p:cNvSpPr>
          <p:nvPr>
            <p:ph type="body" idx="1"/>
          </p:nvPr>
        </p:nvSpPr>
        <p:spPr>
          <a:xfrm>
            <a:off x="311700" y="1077500"/>
            <a:ext cx="52482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Pts val="3220"/>
              <a:buFont typeface="Arial"/>
              <a:buChar char="•"/>
            </a:pPr>
            <a:r>
              <a:rPr lang="en" sz="28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Cellular respiration </a:t>
            </a:r>
            <a:r>
              <a:rPr lang="en" sz="28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(reverse of photosynthesis)</a:t>
            </a:r>
            <a:endParaRPr sz="240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>
                <a:srgbClr val="83992A"/>
              </a:buClr>
              <a:buSzPts val="3220"/>
              <a:buFont typeface="Arial"/>
              <a:buChar char="•"/>
            </a:pPr>
            <a:r>
              <a:rPr lang="en" sz="28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Burning</a:t>
            </a:r>
            <a:endParaRPr sz="240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>
                <a:srgbClr val="83992A"/>
              </a:buClr>
              <a:buSzPts val="3220"/>
              <a:buFont typeface="Arial"/>
              <a:buChar char="•"/>
            </a:pPr>
            <a:r>
              <a:rPr lang="en" sz="28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Decay</a:t>
            </a:r>
            <a:endParaRPr sz="240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rgbClr val="83992A"/>
              </a:buClr>
              <a:buSzPts val="2760"/>
              <a:buFont typeface="Arial"/>
              <a:buChar char="•"/>
            </a:pPr>
            <a:r>
              <a:rPr lang="en"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produces </a:t>
            </a:r>
            <a:r>
              <a:rPr lang="en" sz="24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CO</a:t>
            </a:r>
            <a:r>
              <a:rPr lang="en" sz="2400" baseline="-250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en"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 if oxygen is present</a:t>
            </a:r>
            <a:endParaRPr sz="200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rgbClr val="83992A"/>
              </a:buClr>
              <a:buSzPts val="2760"/>
              <a:buFont typeface="Arial"/>
              <a:buChar char="•"/>
            </a:pPr>
            <a:r>
              <a:rPr lang="en"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Produces </a:t>
            </a:r>
            <a:r>
              <a:rPr lang="en" sz="24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methane</a:t>
            </a:r>
            <a:r>
              <a:rPr lang="en"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 (CH</a:t>
            </a:r>
            <a:r>
              <a:rPr lang="en" sz="2400" baseline="-25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4</a:t>
            </a:r>
            <a:r>
              <a:rPr lang="en"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) if oxygen is not present</a:t>
            </a:r>
            <a:endParaRPr sz="200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4" name="Google Shape;33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5945" y="1147230"/>
            <a:ext cx="2650254" cy="174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6199" y="2828475"/>
            <a:ext cx="1963221" cy="189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4"/>
          <p:cNvSpPr txBox="1">
            <a:spLocks noGrp="1"/>
          </p:cNvSpPr>
          <p:nvPr>
            <p:ph type="title"/>
          </p:nvPr>
        </p:nvSpPr>
        <p:spPr>
          <a:xfrm>
            <a:off x="231125" y="1547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Nitrogen Cycle</a:t>
            </a:r>
            <a:endParaRPr/>
          </a:p>
        </p:txBody>
      </p:sp>
      <p:sp>
        <p:nvSpPr>
          <p:cNvPr id="341" name="Google Shape;341;p54"/>
          <p:cNvSpPr txBox="1">
            <a:spLocks noGrp="1"/>
          </p:cNvSpPr>
          <p:nvPr>
            <p:ph type="body" idx="1"/>
          </p:nvPr>
        </p:nvSpPr>
        <p:spPr>
          <a:xfrm>
            <a:off x="298250" y="986075"/>
            <a:ext cx="4791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Nitrogen is an essential compound in all living organisms (DNA, proteins)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Nitrogen is the most abundant gas in the atmosphere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Eukaryotic cells have no efficient way to convert nitrogen gas into a usable form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Prokaryotic bacteria are essential to nitrogen transformation </a:t>
            </a:r>
            <a:endParaRPr/>
          </a:p>
        </p:txBody>
      </p:sp>
      <p:pic>
        <p:nvPicPr>
          <p:cNvPr id="342" name="Google Shape;34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9850" y="1296775"/>
            <a:ext cx="3965899" cy="304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Nitrogen Cycle</a:t>
            </a:r>
            <a:endParaRPr/>
          </a:p>
        </p:txBody>
      </p:sp>
      <p:sp>
        <p:nvSpPr>
          <p:cNvPr id="348" name="Google Shape;348;p5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Nitrogen fixation (N</a:t>
            </a:r>
            <a:r>
              <a:rPr lang="en" baseline="-25000"/>
              <a:t>2</a:t>
            </a:r>
            <a:r>
              <a:rPr lang="en"/>
              <a:t> → NH</a:t>
            </a:r>
            <a:r>
              <a:rPr lang="en" baseline="-25000"/>
              <a:t>4</a:t>
            </a:r>
            <a:r>
              <a:rPr lang="en"/>
              <a:t>) : nitrogen fixing bacteria convert atmospheric nitrogen to ammonium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Nitrogen uptake converts ammonium into organic compounds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Nitrogen mineralization (decay) turns organic nitrogen back into ammonium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Nitrification (NH</a:t>
            </a:r>
            <a:r>
              <a:rPr lang="en" baseline="-25000"/>
              <a:t>4</a:t>
            </a:r>
            <a:r>
              <a:rPr lang="en"/>
              <a:t> → NO</a:t>
            </a:r>
            <a:r>
              <a:rPr lang="en" baseline="-25000"/>
              <a:t>3</a:t>
            </a:r>
            <a:r>
              <a:rPr lang="en"/>
              <a:t>): bacteria process ammonium from decomposition for energy and convert it to nitrate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Denitrification (NO</a:t>
            </a:r>
            <a:r>
              <a:rPr lang="en" baseline="-25000"/>
              <a:t>3</a:t>
            </a:r>
            <a:r>
              <a:rPr lang="en"/>
              <a:t> → NO</a:t>
            </a:r>
            <a:r>
              <a:rPr lang="en" baseline="-25000"/>
              <a:t>2</a:t>
            </a:r>
            <a:r>
              <a:rPr lang="en"/>
              <a:t> → NO → N</a:t>
            </a:r>
            <a:r>
              <a:rPr lang="en" baseline="-25000"/>
              <a:t>2</a:t>
            </a:r>
            <a:r>
              <a:rPr lang="en"/>
              <a:t>O → N</a:t>
            </a:r>
            <a:r>
              <a:rPr lang="en" baseline="-25000"/>
              <a:t>2</a:t>
            </a:r>
            <a:r>
              <a:rPr lang="en"/>
              <a:t> ) bacteria converts nitrate through a series of processes to atmospheric nitrogen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Nitrogen Cycle</a:t>
            </a:r>
            <a:endParaRPr/>
          </a:p>
        </p:txBody>
      </p:sp>
      <p:sp>
        <p:nvSpPr>
          <p:cNvPr id="354" name="Google Shape;354;p5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482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Nitrogen is a limiting nutrient in many ecosystems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Humans now contribute more fixed nitrogen to ecosystems through burning fossil fuels, using fertilizers, and cultivating nitrogen fixing bacteria</a:t>
            </a:r>
            <a:endParaRPr/>
          </a:p>
        </p:txBody>
      </p:sp>
      <p:pic>
        <p:nvPicPr>
          <p:cNvPr id="355" name="Google Shape;35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700" y="505425"/>
            <a:ext cx="3554175" cy="405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Phosphorus Cycle</a:t>
            </a:r>
            <a:endParaRPr/>
          </a:p>
        </p:txBody>
      </p:sp>
      <p:sp>
        <p:nvSpPr>
          <p:cNvPr id="361" name="Google Shape;361;p57"/>
          <p:cNvSpPr txBox="1">
            <a:spLocks noGrp="1"/>
          </p:cNvSpPr>
          <p:nvPr>
            <p:ph type="body" idx="1"/>
          </p:nvPr>
        </p:nvSpPr>
        <p:spPr>
          <a:xfrm>
            <a:off x="137125" y="1225225"/>
            <a:ext cx="5973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Phosphorus is necessary for cellular function, specifically for the development of DNA structures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phosphorus cycle is SLOW and does not contain an atmospheric reservoir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most abundant compound is phosphate</a:t>
            </a:r>
            <a:endParaRPr/>
          </a:p>
        </p:txBody>
      </p:sp>
      <p:pic>
        <p:nvPicPr>
          <p:cNvPr id="362" name="Google Shape;36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8950" y="1225225"/>
            <a:ext cx="3556650" cy="304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Phosphorus Cycle</a:t>
            </a:r>
            <a:endParaRPr/>
          </a:p>
        </p:txBody>
      </p:sp>
      <p:sp>
        <p:nvSpPr>
          <p:cNvPr id="368" name="Google Shape;368;p58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4755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Phosphorus is a limiting nutrient in freshwater ecosystems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Phosphorus found in fertilizers can cause eutrophication along with nitrogen.</a:t>
            </a:r>
            <a:endParaRPr/>
          </a:p>
        </p:txBody>
      </p:sp>
      <p:pic>
        <p:nvPicPr>
          <p:cNvPr id="369" name="Google Shape;36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7200" y="655000"/>
            <a:ext cx="5052001" cy="3518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Energy: the ability to do work</a:t>
            </a:r>
            <a:endParaRPr/>
          </a:p>
        </p:txBody>
      </p:sp>
      <p:sp>
        <p:nvSpPr>
          <p:cNvPr id="375" name="Google Shape;375;p5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5301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living things, any process that involves energy (chemical reactions) is considered part of the organism’s </a:t>
            </a:r>
            <a:r>
              <a:rPr lang="en" b="1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metabolism</a:t>
            </a:r>
            <a:endParaRPr b="1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93A2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Energy comes in many different forms: kinetic, potential, chemical, radiant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93A2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Energy can have a high or low quality in a system based on its ability to be used by the system.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76" name="Google Shape;37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4476" y="959225"/>
            <a:ext cx="3675275" cy="14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3600" y="2304000"/>
            <a:ext cx="3142375" cy="239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Flow</a:t>
            </a:r>
            <a:endParaRPr/>
          </a:p>
        </p:txBody>
      </p:sp>
      <p:sp>
        <p:nvSpPr>
          <p:cNvPr id="383" name="Google Shape;383;p6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5664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One directional flow of energy from producers to consumers supports the generation of biomass (growth of cells) in the ecosystem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Sufficient energy flow is visible as growing populations and increase in biodiversity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Energy loss is visible as heat</a:t>
            </a:r>
            <a:endParaRPr/>
          </a:p>
        </p:txBody>
      </p:sp>
      <p:pic>
        <p:nvPicPr>
          <p:cNvPr id="384" name="Google Shape;38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250" y="1836800"/>
            <a:ext cx="2863200" cy="246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Laws of Thermodynamics</a:t>
            </a:r>
            <a:endParaRPr/>
          </a:p>
        </p:txBody>
      </p:sp>
      <p:sp>
        <p:nvSpPr>
          <p:cNvPr id="390" name="Google Shape;390;p6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1st Law of Thermodynamics:</a:t>
            </a:r>
            <a:r>
              <a:rPr lang="en"/>
              <a:t> (</a:t>
            </a:r>
            <a:r>
              <a:rPr lang="en" i="1"/>
              <a:t>Law of Conservation of Energy)</a:t>
            </a:r>
            <a:r>
              <a:rPr lang="en"/>
              <a:t> energy cannot be created or destroyed, it just changes forms.</a:t>
            </a:r>
            <a:endParaRPr/>
          </a:p>
          <a:p>
            <a:pPr marL="9144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means total energy remains the same within a system</a:t>
            </a:r>
            <a:endParaRPr/>
          </a:p>
        </p:txBody>
      </p:sp>
      <p:pic>
        <p:nvPicPr>
          <p:cNvPr id="391" name="Google Shape;39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850" y="2571747"/>
            <a:ext cx="4232575" cy="224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a good environmental solution?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Laws of Thermodynamics</a:t>
            </a:r>
            <a:endParaRPr/>
          </a:p>
        </p:txBody>
      </p:sp>
      <p:sp>
        <p:nvSpPr>
          <p:cNvPr id="397" name="Google Shape;397;p6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2nd Law of Thermodynamics:</a:t>
            </a:r>
            <a:r>
              <a:rPr lang="en"/>
              <a:t> as energy changes forms it gets degraded from higher energy to lower energy forms that are less useful.</a:t>
            </a:r>
            <a:endParaRPr/>
          </a:p>
          <a:p>
            <a:pPr marL="9144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Entropy</a:t>
            </a:r>
            <a:r>
              <a:rPr lang="en"/>
              <a:t> is the disorganization of energy in a system.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 a system runs entropy increases.</a:t>
            </a:r>
            <a:endParaRPr/>
          </a:p>
        </p:txBody>
      </p:sp>
      <p:pic>
        <p:nvPicPr>
          <p:cNvPr id="398" name="Google Shape;39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650" y="2904848"/>
            <a:ext cx="6996775" cy="190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Flow</a:t>
            </a:r>
            <a:endParaRPr/>
          </a:p>
        </p:txBody>
      </p:sp>
      <p:sp>
        <p:nvSpPr>
          <p:cNvPr id="404" name="Google Shape;404;p6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an ecosystem to function there must be a constant input of high grade, useful energy to replace what is lost.</a:t>
            </a:r>
            <a:endParaRPr/>
          </a:p>
        </p:txBody>
      </p:sp>
      <p:pic>
        <p:nvPicPr>
          <p:cNvPr id="405" name="Google Shape;40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4363" y="2081575"/>
            <a:ext cx="4195275" cy="25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Efficiency</a:t>
            </a:r>
            <a:endParaRPr/>
          </a:p>
        </p:txBody>
      </p:sp>
      <p:sp>
        <p:nvSpPr>
          <p:cNvPr id="411" name="Google Shape;411;p6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563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Efficiency is a measure of how much energy enters a system compared to how much is directed toward its intended use.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Food chains are usually less than 10% efficient at transferring chemical energy (glucose) to the next trophic level.</a:t>
            </a:r>
            <a:endParaRPr/>
          </a:p>
        </p:txBody>
      </p:sp>
      <p:pic>
        <p:nvPicPr>
          <p:cNvPr id="412" name="Google Shape;41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7125" y="1821075"/>
            <a:ext cx="3964200" cy="2162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Biological Productivity</a:t>
            </a:r>
            <a:endParaRPr/>
          </a:p>
        </p:txBody>
      </p:sp>
      <p:sp>
        <p:nvSpPr>
          <p:cNvPr id="418" name="Google Shape;418;p6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>
                <a:solidFill>
                  <a:srgbClr val="564B3C"/>
                </a:solidFill>
              </a:rPr>
              <a:t>Biomass- the total amount of organic matter on Earth or in any ecosystem or area.</a:t>
            </a:r>
            <a:endParaRPr>
              <a:solidFill>
                <a:srgbClr val="564B3C"/>
              </a:solidFill>
            </a:endParaRPr>
          </a:p>
          <a:p>
            <a:pPr marL="0" lvl="0" indent="4572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CF543F"/>
                </a:solidFill>
              </a:rPr>
              <a:t>•</a:t>
            </a:r>
            <a:r>
              <a:rPr lang="en">
                <a:solidFill>
                  <a:srgbClr val="564B3C"/>
                </a:solidFill>
              </a:rPr>
              <a:t>Usually measured as the amount per unit surface area</a:t>
            </a:r>
            <a:endParaRPr>
              <a:solidFill>
                <a:srgbClr val="564B3C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CF543F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3A299"/>
                </a:solidFill>
              </a:rPr>
              <a:t>•</a:t>
            </a:r>
            <a:r>
              <a:rPr lang="en">
                <a:solidFill>
                  <a:srgbClr val="564B3C"/>
                </a:solidFill>
              </a:rPr>
              <a:t>Biological production- the capture of usable energy from the environment to produce organic compounds in which that energy is stored (ex. Glucose) .</a:t>
            </a:r>
            <a:endParaRPr>
              <a:solidFill>
                <a:srgbClr val="564B3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Biological Productivity</a:t>
            </a:r>
            <a:endParaRPr/>
          </a:p>
        </p:txBody>
      </p:sp>
      <p:sp>
        <p:nvSpPr>
          <p:cNvPr id="424" name="Google Shape;424;p66"/>
          <p:cNvSpPr txBox="1">
            <a:spLocks noGrp="1"/>
          </p:cNvSpPr>
          <p:nvPr>
            <p:ph type="body" idx="1"/>
          </p:nvPr>
        </p:nvSpPr>
        <p:spPr>
          <a:xfrm>
            <a:off x="4572000" y="1225225"/>
            <a:ext cx="4260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Productivity can be measured by changes in biomass.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u="sng"/>
              <a:t>Net production</a:t>
            </a:r>
            <a:r>
              <a:rPr lang="en" sz="2400"/>
              <a:t>: change in biomass over time</a:t>
            </a:r>
            <a:endParaRPr sz="2400"/>
          </a:p>
        </p:txBody>
      </p:sp>
      <p:pic>
        <p:nvPicPr>
          <p:cNvPr id="425" name="Google Shape;42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675" y="1339900"/>
            <a:ext cx="4267200" cy="283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Production</a:t>
            </a:r>
            <a:endParaRPr/>
          </a:p>
        </p:txBody>
      </p:sp>
      <p:sp>
        <p:nvSpPr>
          <p:cNvPr id="431" name="Google Shape;431;p6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54228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3A299"/>
                </a:solidFill>
              </a:rPr>
              <a:t>•</a:t>
            </a:r>
            <a:r>
              <a:rPr lang="en" b="1">
                <a:solidFill>
                  <a:srgbClr val="564B3C"/>
                </a:solidFill>
              </a:rPr>
              <a:t>Primary production</a:t>
            </a:r>
            <a:endParaRPr b="1">
              <a:solidFill>
                <a:srgbClr val="564B3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CF543F"/>
                </a:solidFill>
              </a:rPr>
              <a:t>•</a:t>
            </a:r>
            <a:r>
              <a:rPr lang="en">
                <a:solidFill>
                  <a:srgbClr val="564B3C"/>
                </a:solidFill>
              </a:rPr>
              <a:t>Make their own organic matter from an energy source and inorganic compounds</a:t>
            </a:r>
            <a:endParaRPr>
              <a:solidFill>
                <a:srgbClr val="564B3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CF543F"/>
                </a:solidFill>
              </a:rPr>
              <a:t>•</a:t>
            </a:r>
            <a:r>
              <a:rPr lang="en">
                <a:solidFill>
                  <a:srgbClr val="564B3C"/>
                </a:solidFill>
              </a:rPr>
              <a:t>autotrophs</a:t>
            </a:r>
            <a:endParaRPr>
              <a:solidFill>
                <a:srgbClr val="564B3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CF543F"/>
                </a:solidFill>
              </a:rPr>
              <a:t>•</a:t>
            </a:r>
            <a:r>
              <a:rPr lang="en">
                <a:solidFill>
                  <a:srgbClr val="564B3C"/>
                </a:solidFill>
              </a:rPr>
              <a:t>photosynthesis (some chemosynthesis)</a:t>
            </a:r>
            <a:endParaRPr>
              <a:solidFill>
                <a:srgbClr val="564B3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CF543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3A299"/>
                </a:solidFill>
              </a:rPr>
              <a:t>•</a:t>
            </a:r>
            <a:r>
              <a:rPr lang="en" b="1">
                <a:solidFill>
                  <a:srgbClr val="564B3C"/>
                </a:solidFill>
              </a:rPr>
              <a:t>Secondary production</a:t>
            </a:r>
            <a:endParaRPr b="1">
              <a:solidFill>
                <a:srgbClr val="564B3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CF543F"/>
                </a:solidFill>
              </a:rPr>
              <a:t>•</a:t>
            </a:r>
            <a:r>
              <a:rPr lang="en">
                <a:solidFill>
                  <a:srgbClr val="564B3C"/>
                </a:solidFill>
              </a:rPr>
              <a:t>Cannot make their own organic compounds and must feed on other living things</a:t>
            </a:r>
            <a:endParaRPr>
              <a:solidFill>
                <a:srgbClr val="564B3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CF543F"/>
                </a:solidFill>
              </a:rPr>
              <a:t>•</a:t>
            </a:r>
            <a:r>
              <a:rPr lang="en">
                <a:solidFill>
                  <a:srgbClr val="564B3C"/>
                </a:solidFill>
              </a:rPr>
              <a:t>heterotrophs</a:t>
            </a:r>
            <a:endParaRPr>
              <a:solidFill>
                <a:srgbClr val="564B3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32" name="Google Shape;43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5750" y="466975"/>
            <a:ext cx="2876550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750" y="2552950"/>
            <a:ext cx="2876550" cy="1924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Productivity and Net Production</a:t>
            </a:r>
            <a:endParaRPr/>
          </a:p>
        </p:txBody>
      </p:sp>
      <p:sp>
        <p:nvSpPr>
          <p:cNvPr id="439" name="Google Shape;439;p68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93A299"/>
                </a:solidFill>
              </a:rPr>
              <a:t>•</a:t>
            </a:r>
            <a:r>
              <a:rPr lang="en" sz="2400" b="1" i="1" u="sng">
                <a:solidFill>
                  <a:srgbClr val="564B3C"/>
                </a:solidFill>
              </a:rPr>
              <a:t>Gross Primary Production</a:t>
            </a:r>
            <a:r>
              <a:rPr lang="en" sz="2400" b="1" i="1">
                <a:solidFill>
                  <a:srgbClr val="564B3C"/>
                </a:solidFill>
              </a:rPr>
              <a:t>(GPP)</a:t>
            </a:r>
            <a:r>
              <a:rPr lang="en" sz="2400">
                <a:solidFill>
                  <a:srgbClr val="564B3C"/>
                </a:solidFill>
              </a:rPr>
              <a:t> is the total amount of CO</a:t>
            </a:r>
            <a:r>
              <a:rPr lang="en" sz="4000" baseline="-25000">
                <a:solidFill>
                  <a:srgbClr val="564B3C"/>
                </a:solidFill>
              </a:rPr>
              <a:t>2</a:t>
            </a:r>
            <a:r>
              <a:rPr lang="en" sz="2400">
                <a:solidFill>
                  <a:srgbClr val="564B3C"/>
                </a:solidFill>
              </a:rPr>
              <a:t> that is fixed by the plant in photosynthesis.</a:t>
            </a:r>
            <a:endParaRPr sz="2400">
              <a:solidFill>
                <a:srgbClr val="564B3C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93A299"/>
                </a:solidFill>
              </a:rPr>
              <a:t>•</a:t>
            </a:r>
            <a:r>
              <a:rPr lang="en" sz="2400" b="1" u="sng">
                <a:solidFill>
                  <a:srgbClr val="564B3C"/>
                </a:solidFill>
              </a:rPr>
              <a:t>Net Primary Production </a:t>
            </a:r>
            <a:r>
              <a:rPr lang="en" sz="2400" b="1">
                <a:solidFill>
                  <a:srgbClr val="564B3C"/>
                </a:solidFill>
              </a:rPr>
              <a:t>(NPP) </a:t>
            </a:r>
            <a:r>
              <a:rPr lang="en" sz="2400">
                <a:solidFill>
                  <a:srgbClr val="564B3C"/>
                </a:solidFill>
              </a:rPr>
              <a:t>= GPP – Respiration</a:t>
            </a:r>
            <a:endParaRPr sz="2400">
              <a:solidFill>
                <a:srgbClr val="564B3C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93A299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93A299"/>
                </a:solidFill>
              </a:rPr>
              <a:t>•</a:t>
            </a:r>
            <a:r>
              <a:rPr lang="en" sz="2400" b="1" u="sng">
                <a:solidFill>
                  <a:srgbClr val="564B3C"/>
                </a:solidFill>
              </a:rPr>
              <a:t>Net Ecosystem Production</a:t>
            </a:r>
            <a:r>
              <a:rPr lang="en" sz="2400" b="1">
                <a:solidFill>
                  <a:srgbClr val="564B3C"/>
                </a:solidFill>
              </a:rPr>
              <a:t> (NEP)</a:t>
            </a:r>
            <a:r>
              <a:rPr lang="en" sz="2400">
                <a:solidFill>
                  <a:srgbClr val="564B3C"/>
                </a:solidFill>
              </a:rPr>
              <a:t> =</a:t>
            </a:r>
            <a:endParaRPr sz="2400">
              <a:solidFill>
                <a:srgbClr val="564B3C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564B3C"/>
                </a:solidFill>
              </a:rPr>
              <a:t>   GPP – Respiration from all sources in the ecosystem</a:t>
            </a:r>
            <a:endParaRPr sz="2400">
              <a:solidFill>
                <a:srgbClr val="564B3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Factors that impact productivity</a:t>
            </a:r>
            <a:endParaRPr/>
          </a:p>
        </p:txBody>
      </p:sp>
      <p:sp>
        <p:nvSpPr>
          <p:cNvPr id="445" name="Google Shape;445;p6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b="1"/>
              <a:t> Solar radiation</a:t>
            </a:r>
            <a:r>
              <a:rPr lang="en" sz="2400"/>
              <a:t>: quality/quantity of light</a:t>
            </a:r>
            <a:endParaRPr sz="2400"/>
          </a:p>
          <a:p>
            <a:pPr marL="609600" lvl="0" indent="-609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/>
              <a:buNone/>
            </a:pPr>
            <a:r>
              <a:rPr lang="en" sz="2400" b="1"/>
              <a:t>2.    Temperature</a:t>
            </a:r>
            <a:r>
              <a:rPr lang="en" sz="2400"/>
              <a:t>: </a:t>
            </a:r>
            <a:endParaRPr sz="2400"/>
          </a:p>
          <a:p>
            <a:pPr marL="742950" lvl="1" indent="-323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n" sz="2400"/>
              <a:t>­In general, warmer temps correlate to higher productivity   </a:t>
            </a:r>
            <a:endParaRPr sz="2400"/>
          </a:p>
          <a:p>
            <a:pPr marL="74295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n" sz="2400"/>
              <a:t>There may be high productivity in cold ocean waters due to upwelling of nutrients</a:t>
            </a:r>
            <a:endParaRPr sz="2400"/>
          </a:p>
          <a:p>
            <a:pPr marL="609600" lvl="0" indent="-6096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/>
              <a:buNone/>
            </a:pPr>
            <a:endParaRPr sz="24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Factors that impact productivity</a:t>
            </a:r>
            <a:endParaRPr/>
          </a:p>
        </p:txBody>
      </p:sp>
      <p:sp>
        <p:nvSpPr>
          <p:cNvPr id="451" name="Google Shape;451;p7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600" lvl="0" indent="-6096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2400" b="1"/>
              <a:t>3.  Nutrient availability (CO</a:t>
            </a:r>
            <a:r>
              <a:rPr lang="en" sz="2400" b="1" baseline="-25000"/>
              <a:t>2</a:t>
            </a:r>
            <a:r>
              <a:rPr lang="en" sz="2400" b="1"/>
              <a:t> , H</a:t>
            </a:r>
            <a:r>
              <a:rPr lang="en" sz="2400" b="1" baseline="-25000"/>
              <a:t>2</a:t>
            </a:r>
            <a:r>
              <a:rPr lang="en" sz="2400" b="1"/>
              <a:t>O, nitrogen, etc.)</a:t>
            </a:r>
            <a:endParaRPr sz="2400" b="1"/>
          </a:p>
          <a:p>
            <a:pPr marL="914400" lvl="0" indent="-3810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 b="1"/>
              <a:t>Algal blooms</a:t>
            </a:r>
            <a:r>
              <a:rPr lang="en" sz="2400"/>
              <a:t> are often caused by an oversupply of a limiting nutrient, like phosphates in our lakes and rivers</a:t>
            </a:r>
            <a:endParaRPr sz="2400"/>
          </a:p>
          <a:p>
            <a:pPr marL="609600" lvl="0" indent="-609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/>
              <a:buNone/>
            </a:pPr>
            <a:r>
              <a:rPr lang="en" sz="2400" b="1"/>
              <a:t>4.  Herbivory</a:t>
            </a:r>
            <a:r>
              <a:rPr lang="en" sz="2400"/>
              <a:t>: grazing of autotrophs by herbivores can decrease productivity  (e.g. sea urchins controlling kelp populations)</a:t>
            </a:r>
            <a:endParaRPr sz="2400" b="1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Ecosystem Productivity</a:t>
            </a:r>
            <a:endParaRPr/>
          </a:p>
        </p:txBody>
      </p:sp>
      <p:sp>
        <p:nvSpPr>
          <p:cNvPr id="457" name="Google Shape;457;p7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530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2400"/>
              <a:buFont typeface="Noto Sans Symbols"/>
              <a:buChar char="■"/>
            </a:pPr>
            <a:r>
              <a:rPr lang="en" sz="2400"/>
              <a:t>The </a:t>
            </a:r>
            <a:r>
              <a:rPr lang="en" sz="2400" b="1"/>
              <a:t>least</a:t>
            </a:r>
            <a:r>
              <a:rPr lang="en" sz="2400"/>
              <a:t> productive ecosystems are those with </a:t>
            </a:r>
            <a:r>
              <a:rPr lang="en" sz="2400" b="1">
                <a:solidFill>
                  <a:srgbClr val="FF0000"/>
                </a:solidFill>
              </a:rPr>
              <a:t>limited heat and light energy, limited water and limited nutrients</a:t>
            </a:r>
            <a:endParaRPr sz="2400" b="1">
              <a:solidFill>
                <a:srgbClr val="FF0000"/>
              </a:solidFill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</a:endParaRPr>
          </a:p>
          <a:p>
            <a:pPr marL="342900" lvl="0" indent="-3530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99CC"/>
              </a:buClr>
              <a:buSzPts val="2400"/>
              <a:buFont typeface="Noto Sans Symbols"/>
              <a:buChar char="■"/>
            </a:pPr>
            <a:r>
              <a:rPr lang="en" sz="2400"/>
              <a:t>The </a:t>
            </a:r>
            <a:r>
              <a:rPr lang="en" sz="2400" b="1"/>
              <a:t>most</a:t>
            </a:r>
            <a:r>
              <a:rPr lang="en" sz="2400"/>
              <a:t> productive ecosystems are those with </a:t>
            </a:r>
            <a:r>
              <a:rPr lang="en" sz="2400" b="1">
                <a:solidFill>
                  <a:srgbClr val="FF0000"/>
                </a:solidFill>
              </a:rPr>
              <a:t>high temperatures, lots of water, light and nutrients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Sustainability</a:t>
            </a:r>
            <a:endParaRPr b="1"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-84900" y="1225225"/>
            <a:ext cx="89172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Meeting the needs of today without compromising the future</a:t>
            </a:r>
            <a:endParaRPr sz="240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u="sng"/>
              <a:t>Pillars of Sustainability</a:t>
            </a:r>
            <a:endParaRPr sz="2400"/>
          </a:p>
          <a:p>
            <a:pPr marL="457200" lvl="0" indent="-381000" algn="ctr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Environment</a:t>
            </a:r>
            <a:endParaRPr sz="2400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Society</a:t>
            </a:r>
            <a:endParaRPr sz="2400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Economics</a:t>
            </a:r>
            <a:endParaRPr sz="2400"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7424" y="2708125"/>
            <a:ext cx="2910351" cy="208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00" y="2406888"/>
            <a:ext cx="3365875" cy="25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72" descr="Screen Shot 2015-10-01 at 9.27.53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200" y="89500"/>
            <a:ext cx="7184775" cy="496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Impact</a:t>
            </a:r>
            <a:endParaRPr/>
          </a:p>
        </p:txBody>
      </p:sp>
      <p:sp>
        <p:nvSpPr>
          <p:cNvPr id="468" name="Google Shape;468;p7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rgbClr val="000000"/>
                </a:solidFill>
              </a:rPr>
              <a:t>Humans use, waste, or destroy 20-30% of the earth’s NPP</a:t>
            </a:r>
            <a:br>
              <a:rPr lang="en" sz="2400">
                <a:solidFill>
                  <a:srgbClr val="000000"/>
                </a:solidFill>
              </a:rPr>
            </a:br>
            <a:r>
              <a:rPr lang="en" sz="2400">
                <a:solidFill>
                  <a:srgbClr val="000000"/>
                </a:solidFill>
              </a:rPr>
              <a:t/>
            </a:r>
            <a:br>
              <a:rPr lang="en" sz="2400">
                <a:solidFill>
                  <a:srgbClr val="000000"/>
                </a:solidFill>
              </a:rPr>
            </a:br>
            <a:r>
              <a:rPr lang="en" sz="2400">
                <a:solidFill>
                  <a:srgbClr val="000000"/>
                </a:solidFill>
              </a:rPr>
              <a:t>We make up &lt;1% of the biomass of the earth’s consumers.</a:t>
            </a:r>
            <a:r>
              <a:rPr lang="en" sz="4000">
                <a:solidFill>
                  <a:srgbClr val="C1EE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Approaches to Environmental Solutions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 b="1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Separate people from nature</a:t>
            </a: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CF543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0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Assumes that humans are at fault for environmental problems and the solution is to stop those actions</a:t>
            </a:r>
            <a:endParaRPr sz="20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 b="1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People are connected to nature</a:t>
            </a: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CF543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0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Searches for long term solutions to environmental problems by recognizing that we need nature and that nature is affected by us</a:t>
            </a:r>
            <a:endParaRPr sz="20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CF543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0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Supports an “Earth-centered” approach to life</a:t>
            </a:r>
            <a:endParaRPr sz="20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Approaches to Environmental Solutions</a:t>
            </a: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077500"/>
            <a:ext cx="8832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 b="1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Conservation</a:t>
            </a: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the physical act of preserving or protecting resources that are valuable to the environment</a:t>
            </a:r>
            <a:endParaRPr sz="24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 b="1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Stewardship</a:t>
            </a: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an ethical choice to live in a way that responsibly manages resources</a:t>
            </a:r>
            <a:endParaRPr sz="24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CF543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Approaches possessions as a gift</a:t>
            </a:r>
            <a:endParaRPr sz="24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CF543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Manages possessions with a greater purpose in mind</a:t>
            </a:r>
            <a:endParaRPr sz="24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Issues with Solving Environmental Issues</a:t>
            </a: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 is a continually evolving process that leads to conclusions that can be changed with additional information</a:t>
            </a:r>
            <a:endParaRPr sz="24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 does not provide a final answer to unknowns</a:t>
            </a:r>
            <a:endParaRPr sz="2400">
              <a:solidFill>
                <a:srgbClr val="93A2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93A2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 can be frustrating because of changing scientific conclusions.</a:t>
            </a:r>
            <a:endParaRPr sz="24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CF543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000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Examples: What diet is best? What chemicals are cancerous?</a:t>
            </a:r>
            <a:endParaRPr sz="2000"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1991</Words>
  <Application>Microsoft Office PowerPoint</Application>
  <PresentationFormat>On-screen Show (16:9)</PresentationFormat>
  <Paragraphs>266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Times New Roman</vt:lpstr>
      <vt:lpstr>Candara</vt:lpstr>
      <vt:lpstr>Arial</vt:lpstr>
      <vt:lpstr>Noto Sans Symbols</vt:lpstr>
      <vt:lpstr>Open Sans</vt:lpstr>
      <vt:lpstr>Garamond</vt:lpstr>
      <vt:lpstr>Economica</vt:lpstr>
      <vt:lpstr>Consolas</vt:lpstr>
      <vt:lpstr>Century Gothic</vt:lpstr>
      <vt:lpstr>Luxe</vt:lpstr>
      <vt:lpstr>APES Unit 1</vt:lpstr>
      <vt:lpstr>What is environmental science?</vt:lpstr>
      <vt:lpstr>What makes something an environmental issue?</vt:lpstr>
      <vt:lpstr>PowerPoint Presentation</vt:lpstr>
      <vt:lpstr>What makes a good environmental solution?</vt:lpstr>
      <vt:lpstr>Sustainability</vt:lpstr>
      <vt:lpstr>Approaches to Environmental Solutions</vt:lpstr>
      <vt:lpstr>Approaches to Environmental Solutions</vt:lpstr>
      <vt:lpstr>Issues with Solving Environmental Issues</vt:lpstr>
      <vt:lpstr>Science vs. Pseudoscience</vt:lpstr>
      <vt:lpstr>Scientific Process</vt:lpstr>
      <vt:lpstr>Scientific Process</vt:lpstr>
      <vt:lpstr>Scientific Process</vt:lpstr>
      <vt:lpstr>Scientific Process</vt:lpstr>
      <vt:lpstr>Scientific Process</vt:lpstr>
      <vt:lpstr>Scientific Process</vt:lpstr>
      <vt:lpstr>Scientific Process</vt:lpstr>
      <vt:lpstr>Scientific Process</vt:lpstr>
      <vt:lpstr>Scientific Process</vt:lpstr>
      <vt:lpstr>Scientific Process</vt:lpstr>
      <vt:lpstr>Systems</vt:lpstr>
      <vt:lpstr>Systems</vt:lpstr>
      <vt:lpstr>Feedback Loops</vt:lpstr>
      <vt:lpstr>Feedback Loops</vt:lpstr>
      <vt:lpstr>The Living World</vt:lpstr>
      <vt:lpstr>Levels of Ecological Organization</vt:lpstr>
      <vt:lpstr>Factors that sustain life on Earth</vt:lpstr>
      <vt:lpstr>Biomes</vt:lpstr>
      <vt:lpstr>Biomes</vt:lpstr>
      <vt:lpstr>Ecosystems</vt:lpstr>
      <vt:lpstr>Ecosystems</vt:lpstr>
      <vt:lpstr>Ecosystems</vt:lpstr>
      <vt:lpstr>Hydrologic Cycle</vt:lpstr>
      <vt:lpstr>Hydrologic Cycle</vt:lpstr>
      <vt:lpstr>Hydrologic Cycle</vt:lpstr>
      <vt:lpstr>PowerPoint Presentation</vt:lpstr>
      <vt:lpstr>Carbon Cycle</vt:lpstr>
      <vt:lpstr>PowerPoint Presentation</vt:lpstr>
      <vt:lpstr>Carbon in the environment</vt:lpstr>
      <vt:lpstr>Carbon transfer to living organisms</vt:lpstr>
      <vt:lpstr>Carbon transfer to the atmosphere</vt:lpstr>
      <vt:lpstr>Nitrogen Cycle</vt:lpstr>
      <vt:lpstr>Nitrogen Cycle</vt:lpstr>
      <vt:lpstr>Nitrogen Cycle</vt:lpstr>
      <vt:lpstr>Phosphorus Cycle</vt:lpstr>
      <vt:lpstr>Phosphorus Cycle</vt:lpstr>
      <vt:lpstr>Energy: the ability to do work</vt:lpstr>
      <vt:lpstr>Energy Flow</vt:lpstr>
      <vt:lpstr>Laws of Thermodynamics</vt:lpstr>
      <vt:lpstr>Laws of Thermodynamics</vt:lpstr>
      <vt:lpstr>Energy Flow</vt:lpstr>
      <vt:lpstr>Energy Efficiency</vt:lpstr>
      <vt:lpstr>Biological Productivity</vt:lpstr>
      <vt:lpstr>Biological Productivity</vt:lpstr>
      <vt:lpstr>Types of Production</vt:lpstr>
      <vt:lpstr>Productivity and Net Production</vt:lpstr>
      <vt:lpstr>Factors that impact productivity</vt:lpstr>
      <vt:lpstr>Factors that impact productivity</vt:lpstr>
      <vt:lpstr>Ecosystem Productivity</vt:lpstr>
      <vt:lpstr>PowerPoint Presentation</vt:lpstr>
      <vt:lpstr>Human Impact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APES Unit 1</dc:title>
  <dc:creator>Leslie Lamberth</dc:creator>
  <cp:lastModifiedBy>Leslie Lamberth</cp:lastModifiedBy>
  <cp:revision>1</cp:revision>
  <dcterms:modified xsi:type="dcterms:W3CDTF">2020-02-03T19:54:46Z</dcterms:modified>
</cp:coreProperties>
</file>