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Economica" panose="020B0604020202020204" charset="0"/>
      <p:regular r:id="rId43"/>
      <p:bold r:id="rId44"/>
      <p:italic r:id="rId45"/>
      <p:boldItalic r:id="rId46"/>
    </p:embeddedFont>
    <p:embeddedFont>
      <p:font typeface="Impact" panose="020B0806030902050204" pitchFamily="34" charset="0"/>
      <p:regular r:id="rId47"/>
    </p:embeddedFont>
    <p:embeddedFont>
      <p:font typeface="Open Sans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361A13-9055-4CFA-81D9-9CF48CF487B2}">
  <a:tblStyle styleId="{65361A13-9055-4CFA-81D9-9CF48CF487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e863de5c1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e863de5c1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d5712116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d5712116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e863de5c1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e863de5c1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d5712116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d5712116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ea0184853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ea0184853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ea018485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ea018485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ea0184853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ea0184853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ea018485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ea018485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ea0184853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ea0184853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e863de5c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e863de5c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e863de5c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e863de5c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e863de5c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e863de5c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e863de5c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6e863de5c1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e863de5c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e863de5c1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e863de5c1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e863de5c1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ea018485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ea018485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e863de5c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e863de5c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6ea01848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6ea01848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ea018485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ea018485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ea018485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ea018485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ea018485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6ea018485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e863de5c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e863de5c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e863de5c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e863de5c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ea018485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6ea018485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ea018485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6ea018485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e863de5c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6e863de5c1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e863de5c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e863de5c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7d9bd4445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7d9bd4445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d9bd4445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7d9bd4445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e863de5c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e863de5c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e863de5c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e863de5c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e863de5c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e863de5c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e863de5c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e863de5c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e863de5c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e863de5c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e863de5c1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e863de5c1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APES Unit 2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Living World: Biodiversity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Evolution: change in species over time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8318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Factors that drive evolution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Inheritance of traits from one generation to the next (genetic variability)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Environmental variability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Difference in the number of offspring per individual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9175" y="1182800"/>
            <a:ext cx="2893122" cy="343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Selection</a:t>
            </a:r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311700" y="2324650"/>
            <a:ext cx="8520600" cy="24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Natural Selection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: the process of better selected individuals passing on their traits to the next generation (</a:t>
            </a: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survival of the fittest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Environmental factors exert pressures on a population that can change the description of fitness for a species over time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925" y="315925"/>
            <a:ext cx="4464168" cy="181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Selection pressures</a:t>
            </a:r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177900" y="99857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Organisms naturally survive better in a certain range of conditions known as their </a:t>
            </a: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tolerance limits</a:t>
            </a:r>
            <a:endParaRPr sz="2400" b="1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E7871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Liebig’s law states that the one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factor that has the biggest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influence on the success of the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organism is its </a:t>
            </a: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critical factor</a:t>
            </a:r>
            <a:endParaRPr sz="2400" b="1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350" y="2116525"/>
            <a:ext cx="4446950" cy="26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Selection Pressures</a:t>
            </a: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64077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mbria"/>
                <a:ea typeface="Cambria"/>
                <a:cs typeface="Cambria"/>
                <a:sym typeface="Cambria"/>
              </a:rPr>
              <a:t>Ecological niche:</a:t>
            </a:r>
            <a:r>
              <a:rPr lang="en" sz="2400">
                <a:solidFill>
                  <a:srgbClr val="E7871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the set of all environmental conditions under which a species can persist and carry out life functions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The extremely large number of species present on Earth is thought to be due to the high number of ecological niches available due to species interactions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1922" y="315925"/>
            <a:ext cx="2578350" cy="17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1200" y="2459425"/>
            <a:ext cx="2119800" cy="21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Ecological Niche</a:t>
            </a:r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Generalist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 species tolerate a wide range of environmental conditions and habitats as a part of their ecological niche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E7871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Specialist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 species only find success within a narrow range of conditions making them more vulnerable to changes in their environment (may also be </a:t>
            </a: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endemic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: native to only one specific area)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Ecological Niche</a:t>
            </a: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9275" y="566850"/>
            <a:ext cx="5333025" cy="40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/>
          <p:nvPr/>
        </p:nvSpPr>
        <p:spPr>
          <a:xfrm>
            <a:off x="401375" y="1337900"/>
            <a:ext cx="3419100" cy="3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Specialists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are more likely to become </a:t>
            </a: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endangered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due to disruptions in their habitat.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Successful </a:t>
            </a: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invasive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species are more likely to be </a:t>
            </a: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generalists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, easily adapting to a new habitat and resources.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 and Niches</a:t>
            </a:r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mbria"/>
              <a:buChar char="●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Competition between species using similar resources can impact an organism's’ niche.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Two organisms cannot occupy the same niche according to the </a:t>
            </a:r>
            <a:r>
              <a:rPr lang="en" sz="2400" b="1">
                <a:latin typeface="Cambria"/>
                <a:ea typeface="Cambria"/>
                <a:cs typeface="Cambria"/>
                <a:sym typeface="Cambria"/>
              </a:rPr>
              <a:t>competitive exclusion principle</a:t>
            </a: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mbria"/>
              <a:buChar char="●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A more diverse habitat can support a greater variety of niches.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 and Niches</a:t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95900"/>
            <a:ext cx="4047950" cy="303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175" y="1466513"/>
            <a:ext cx="4479551" cy="2694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9225" y="1059425"/>
            <a:ext cx="4472000" cy="3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 and Niches</a:t>
            </a:r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95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Fundamental niche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: the conditions that a species </a:t>
            </a: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can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 exist in without competition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Realized niche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: the conditions that a species </a:t>
            </a: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does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 exist in with normal competition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Population Viability</a:t>
            </a:r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The more genetically diverse a population, the higher the chance of species survival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Genetic diversity increases the chance that if a population is impacted by a major disturbance some within the population will survive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Biological Diversity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147225"/>
            <a:ext cx="58914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Refers to the variety of life forms (number of species) that inhabit a given area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E7871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The focus of biological diversity ranges from diversity of species worldwide, diversity within ecosystems, or diversity of genetic variations within a population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3100" y="1582588"/>
            <a:ext cx="2636250" cy="283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Population Viability</a:t>
            </a: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57534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Small and isolated populations are more prone to extinction than large populations with better resources and individual movement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A5301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Small populations below a critical size may not be viable in just a few generations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42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500" y="1299625"/>
            <a:ext cx="238125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075" y="315925"/>
            <a:ext cx="3684150" cy="27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Island biogeography</a:t>
            </a:r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58128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:states that diversity of an ecosystem depends on rates of immigration and extinction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Immigration chances decrease with distance from a large landmass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Extinction rates increase with a smaller island size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E7871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1" name="Google Shape;2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6900" y="3228725"/>
            <a:ext cx="2095500" cy="15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Keystone species</a:t>
            </a:r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: a species that is critical to the survival of other species in the ecosystem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Keystone species support biodiversity in an ecosystem. Without the presence of a keystone species the ecosystem can collapse.</a:t>
            </a:r>
            <a:endParaRPr/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550" y="503525"/>
            <a:ext cx="3709325" cy="39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 species</a:t>
            </a:r>
            <a:endParaRPr b="1"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3215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:Species that are critical to the structure of the ecosystem they inhabit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New research is defining species that have a hand in building an ecosystem that supports other species.</a:t>
            </a:r>
            <a:endParaRPr/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962" y="1037200"/>
            <a:ext cx="3793413" cy="335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Disturbances</a:t>
            </a:r>
            <a:endParaRPr/>
          </a:p>
        </p:txBody>
      </p:sp>
      <p:sp>
        <p:nvSpPr>
          <p:cNvPr id="221" name="Google Shape;221;p3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Biodiversity is constantly threatened by both predictable and unpredictable events. </a:t>
            </a:r>
            <a:endParaRPr/>
          </a:p>
        </p:txBody>
      </p:sp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75" y="2095000"/>
            <a:ext cx="2578500" cy="19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9613" y="219038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6150" y="2095000"/>
            <a:ext cx="3438008" cy="19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Ecological response to disturbance</a:t>
            </a:r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Disturbances cause stress and force organisms to adapt or die.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A5301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ecological tipping point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 is the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point at which the ecosystem 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either builds resistance to changes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and adapts or begins to collapse. 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425" y="2041300"/>
            <a:ext cx="4035000" cy="246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Ecological response to disturbance</a:t>
            </a:r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body" idx="1"/>
          </p:nvPr>
        </p:nvSpPr>
        <p:spPr>
          <a:xfrm>
            <a:off x="416325" y="1584675"/>
            <a:ext cx="2336700" cy="29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Response to a disturbance is determined by characteristics of an ecosystem.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8" name="Google Shape;2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0075" y="1147225"/>
            <a:ext cx="5107659" cy="36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Ecological response to disturbance</a:t>
            </a:r>
            <a:endParaRPr/>
          </a:p>
        </p:txBody>
      </p:sp>
      <p:pic>
        <p:nvPicPr>
          <p:cNvPr id="244" name="Google Shape;24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5850" y="1380025"/>
            <a:ext cx="5808400" cy="32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 txBox="1">
            <a:spLocks noGrp="1"/>
          </p:cNvSpPr>
          <p:nvPr>
            <p:ph type="body" idx="1"/>
          </p:nvPr>
        </p:nvSpPr>
        <p:spPr>
          <a:xfrm>
            <a:off x="4646600" y="1225225"/>
            <a:ext cx="4185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Inertia/Resistance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: the ability of a system to resist being disturbed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Resilience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: the ability of a system to bounce back after disturbances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Ecological response to disturbance</a:t>
            </a:r>
            <a:endParaRPr/>
          </a:p>
        </p:txBody>
      </p:sp>
      <p:sp>
        <p:nvSpPr>
          <p:cNvPr id="251" name="Google Shape;251;p4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Rainforests exhibit </a:t>
            </a:r>
            <a:r>
              <a:rPr lang="en" sz="2400" b="1">
                <a:latin typeface="Cambria"/>
                <a:ea typeface="Cambria"/>
                <a:cs typeface="Cambria"/>
                <a:sym typeface="Cambria"/>
              </a:rPr>
              <a:t>high inertia</a:t>
            </a: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but </a:t>
            </a:r>
            <a:r>
              <a:rPr lang="en" sz="2400" b="1">
                <a:latin typeface="Cambria"/>
                <a:ea typeface="Cambria"/>
                <a:cs typeface="Cambria"/>
                <a:sym typeface="Cambria"/>
              </a:rPr>
              <a:t>low resilience</a:t>
            </a: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00" y="1988026"/>
            <a:ext cx="3637875" cy="24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825" y="1988037"/>
            <a:ext cx="3313225" cy="24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Ecological response to disturbance</a:t>
            </a:r>
            <a:endParaRPr/>
          </a:p>
        </p:txBody>
      </p:sp>
      <p:sp>
        <p:nvSpPr>
          <p:cNvPr id="259" name="Google Shape;259;p4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Grasslands exhibit </a:t>
            </a:r>
            <a:r>
              <a:rPr lang="en" sz="2400" b="1">
                <a:latin typeface="Cambria"/>
                <a:ea typeface="Cambria"/>
                <a:cs typeface="Cambria"/>
                <a:sym typeface="Cambria"/>
              </a:rPr>
              <a:t>low inertia</a:t>
            </a: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but </a:t>
            </a:r>
            <a:r>
              <a:rPr lang="en" sz="2400" b="1">
                <a:latin typeface="Cambria"/>
                <a:ea typeface="Cambria"/>
                <a:cs typeface="Cambria"/>
                <a:sym typeface="Cambria"/>
              </a:rPr>
              <a:t>high resilience</a:t>
            </a: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0" name="Google Shape;2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775" y="1915149"/>
            <a:ext cx="3552100" cy="26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350" y="1915151"/>
            <a:ext cx="3552102" cy="2664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Biological Diversity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2876475" y="1308400"/>
            <a:ext cx="61881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mbria"/>
                <a:ea typeface="Cambria"/>
                <a:cs typeface="Cambria"/>
                <a:sym typeface="Cambria"/>
              </a:rPr>
              <a:t>Diversity is constantly changing.</a:t>
            </a:r>
            <a:endParaRPr sz="24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Only half of the species possible in ecosystems today may have been discovered at this point. 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Extinction is happening at rates 100 times greater than natural rates of extinction.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06800"/>
            <a:ext cx="2339400" cy="233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Succession</a:t>
            </a:r>
            <a:endParaRPr/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" sz="24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Natural, gradual changes </a:t>
            </a:r>
            <a:r>
              <a:rPr lang="en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in the types of species that live in an area or the replacement of one plant community by another through natural processes over time</a:t>
            </a:r>
            <a:endParaRPr sz="24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8" name="Google Shape;2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950" y="2429972"/>
            <a:ext cx="5179124" cy="250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succession</a:t>
            </a:r>
            <a:endParaRPr/>
          </a:p>
        </p:txBody>
      </p:sp>
      <p:pic>
        <p:nvPicPr>
          <p:cNvPr id="274" name="Google Shape;2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363" y="1335250"/>
            <a:ext cx="7685269" cy="32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succession</a:t>
            </a:r>
            <a:endParaRPr/>
          </a:p>
        </p:txBody>
      </p:sp>
      <p:pic>
        <p:nvPicPr>
          <p:cNvPr id="280" name="Google Shape;2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13" y="1302650"/>
            <a:ext cx="7475776" cy="31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disturbances</a:t>
            </a:r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1"/>
          </p:nvPr>
        </p:nvSpPr>
        <p:spPr>
          <a:xfrm>
            <a:off x="311700" y="1686250"/>
            <a:ext cx="4260300" cy="28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The acronym HIPPCO stands for the main threats to biodiversity in all ecosystems, mainly due to human influence.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287" name="Google Shape;287;p45"/>
          <p:cNvSpPr txBox="1"/>
          <p:nvPr/>
        </p:nvSpPr>
        <p:spPr>
          <a:xfrm>
            <a:off x="4834625" y="611875"/>
            <a:ext cx="3867600" cy="4002000"/>
          </a:xfrm>
          <a:prstGeom prst="rect">
            <a:avLst/>
          </a:prstGeom>
          <a:solidFill>
            <a:srgbClr val="A4C2F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Habitat destruction</a:t>
            </a: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Invasive species</a:t>
            </a: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Population growth</a:t>
            </a: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Pollution</a:t>
            </a: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Climate change</a:t>
            </a:r>
            <a:endParaRPr sz="24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Overfishing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Ecosystem services</a:t>
            </a:r>
            <a:endParaRPr/>
          </a:p>
        </p:txBody>
      </p:sp>
      <p:sp>
        <p:nvSpPr>
          <p:cNvPr id="293" name="Google Shape;293;p4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0110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We should focus on improving ecosystems because of what they are able to provide for us. 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Supporting ecosystem services support the economy and human society.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94" name="Google Shape;29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2775" y="174600"/>
            <a:ext cx="4638074" cy="46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938" y="335750"/>
            <a:ext cx="7746124" cy="42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Island Biogeography</a:t>
            </a:r>
            <a:endParaRPr/>
          </a:p>
        </p:txBody>
      </p:sp>
      <p:pic>
        <p:nvPicPr>
          <p:cNvPr id="305" name="Google Shape;30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9625"/>
            <a:ext cx="4480774" cy="2122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48"/>
          <p:cNvCxnSpPr/>
          <p:nvPr/>
        </p:nvCxnSpPr>
        <p:spPr>
          <a:xfrm flipH="1">
            <a:off x="3881050" y="2511325"/>
            <a:ext cx="416400" cy="255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CC0000">
                <a:alpha val="50000"/>
              </a:srgbClr>
            </a:outerShdw>
          </a:effectLst>
        </p:spPr>
      </p:cxnSp>
      <p:pic>
        <p:nvPicPr>
          <p:cNvPr id="307" name="Google Shape;30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350" y="211850"/>
            <a:ext cx="3270625" cy="22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7887" y="2571750"/>
            <a:ext cx="3191549" cy="17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Stressors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33362" lvl="0" indent="-19716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2400"/>
              <a:buFont typeface="Cambria"/>
              <a:buChar char="▪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Physical Stress (natural disasters)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-16255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2400"/>
              <a:buFont typeface="Cambria"/>
              <a:buChar char="▪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Wildfires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-16255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2400"/>
              <a:buFont typeface="Cambria"/>
              <a:buChar char="▪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Pollution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-16255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2400"/>
              <a:buFont typeface="Cambria"/>
              <a:buChar char="▪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Thermal stress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-16255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2400"/>
              <a:buFont typeface="Cambria"/>
              <a:buChar char="▪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Radiation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-16255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2400"/>
              <a:buFont typeface="Cambria"/>
              <a:buChar char="▪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Climatic (light, temperature)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-16255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2400"/>
              <a:buFont typeface="Cambria"/>
              <a:buChar char="▪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Biological (predation, competition, parasitism, lack of mates)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626" y="1391050"/>
            <a:ext cx="3550676" cy="236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195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Stress is increasing</a:t>
            </a:r>
            <a:endParaRPr/>
          </a:p>
        </p:txBody>
      </p:sp>
      <p:graphicFrame>
        <p:nvGraphicFramePr>
          <p:cNvPr id="90" name="Google Shape;90;p17"/>
          <p:cNvGraphicFramePr/>
          <p:nvPr/>
        </p:nvGraphicFramePr>
        <p:xfrm>
          <a:off x="428750" y="92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{65361A13-9055-4CFA-81D9-9CF48CF487B2}</a:tableStyleId>
              </a:tblPr>
              <a:tblGrid>
                <a:gridCol w="414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727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0000FF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By 2025, half of the world’s population will be living in water-stressed areas.</a:t>
                      </a:r>
                      <a:endParaRPr sz="24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FF0000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17 of the 18 warmest years on record have occurred since 2001. 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A64D79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Populations of freshwater species have declined by 81% since 1970.</a:t>
                      </a:r>
                      <a:endParaRPr sz="2400">
                        <a:solidFill>
                          <a:srgbClr val="A64D79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38761D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More than 8 million tons of plastics leak into the ocean each year . </a:t>
                      </a:r>
                      <a:endParaRPr sz="2400">
                        <a:solidFill>
                          <a:srgbClr val="38761D"/>
                        </a:solidFill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38761D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(That’s the same as one garbage truck every single minute.)</a:t>
                      </a:r>
                      <a:endParaRPr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diversity measured? 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42350" y="1090950"/>
            <a:ext cx="66180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Habitats/ecosystems are mapped.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mbria"/>
              <a:buChar char="▪"/>
            </a:pPr>
            <a:r>
              <a:rPr lang="en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Species are identified and catalogued according to evolutionary characteristics.</a:t>
            </a:r>
            <a:endParaRPr sz="24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8288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mbria"/>
              <a:buChar char="▪"/>
            </a:pPr>
            <a:r>
              <a:rPr lang="en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Genetic changes are analyzed using DNA technology.</a:t>
            </a:r>
            <a:endParaRPr sz="24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8050" y="315925"/>
            <a:ext cx="1991176" cy="257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9125" y="3088775"/>
            <a:ext cx="3172948" cy="172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Habitat/Ecosystem Diversity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Abundance</a:t>
            </a:r>
            <a:r>
              <a:rPr lang="en"/>
              <a:t>: total number of organisms in a community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Diversity</a:t>
            </a:r>
            <a:r>
              <a:rPr lang="en"/>
              <a:t>: number of different species, niches, or genetic variations in a community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 diversity increases, abundance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of any one species generally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decreases. 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1200" y="2460125"/>
            <a:ext cx="3867675" cy="223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Habitat/Ecosystem Diversity</a:t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950" y="2880221"/>
            <a:ext cx="5744099" cy="19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Species richness</a:t>
            </a:r>
            <a:r>
              <a:rPr lang="en"/>
              <a:t>: total number of species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Species evenness</a:t>
            </a:r>
            <a:r>
              <a:rPr lang="en"/>
              <a:t>: relative abundance of different species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Species dominance</a:t>
            </a:r>
            <a:r>
              <a:rPr lang="en"/>
              <a:t>: abundance of one species relative to others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Species/Genetic Diversity</a:t>
            </a: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163025" y="107657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The diversity of species on Earth is created by individuals within a population adapting to their environment and finding success over their peers.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Adaptation</a:t>
            </a:r>
            <a:r>
              <a:rPr lang="en" sz="240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  <a:t>: a change that makes an organism better suited for its environment</a:t>
            </a: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1053</Words>
  <Application>Microsoft Office PowerPoint</Application>
  <PresentationFormat>On-screen Show (16:9)</PresentationFormat>
  <Paragraphs>141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Impact</vt:lpstr>
      <vt:lpstr>Open Sans</vt:lpstr>
      <vt:lpstr>Arial</vt:lpstr>
      <vt:lpstr>Cambria</vt:lpstr>
      <vt:lpstr>Noto Sans Symbols</vt:lpstr>
      <vt:lpstr>Economica</vt:lpstr>
      <vt:lpstr>Luxe</vt:lpstr>
      <vt:lpstr>APES Unit 2</vt:lpstr>
      <vt:lpstr>Biological Diversity</vt:lpstr>
      <vt:lpstr>Biological Diversity</vt:lpstr>
      <vt:lpstr>Environmental Stressors</vt:lpstr>
      <vt:lpstr>Environmental Stress is increasing</vt:lpstr>
      <vt:lpstr>How is diversity measured? </vt:lpstr>
      <vt:lpstr>Habitat/Ecosystem Diversity</vt:lpstr>
      <vt:lpstr>Habitat/Ecosystem Diversity</vt:lpstr>
      <vt:lpstr>Species/Genetic Diversity</vt:lpstr>
      <vt:lpstr>Evolution: change in species over time</vt:lpstr>
      <vt:lpstr>Natural Selection</vt:lpstr>
      <vt:lpstr>Selection pressures</vt:lpstr>
      <vt:lpstr>Selection Pressures</vt:lpstr>
      <vt:lpstr>Ecological Niche</vt:lpstr>
      <vt:lpstr>Ecological Niche</vt:lpstr>
      <vt:lpstr>Competition and Niches</vt:lpstr>
      <vt:lpstr>Competition and Niches</vt:lpstr>
      <vt:lpstr>Competition and Niches</vt:lpstr>
      <vt:lpstr>Population Viability</vt:lpstr>
      <vt:lpstr>Population Viability</vt:lpstr>
      <vt:lpstr>Island biogeography</vt:lpstr>
      <vt:lpstr>Keystone species</vt:lpstr>
      <vt:lpstr>Foundation species</vt:lpstr>
      <vt:lpstr>Natural Disturbances</vt:lpstr>
      <vt:lpstr>Ecological response to disturbance</vt:lpstr>
      <vt:lpstr>Ecological response to disturbance</vt:lpstr>
      <vt:lpstr>Ecological response to disturbance</vt:lpstr>
      <vt:lpstr>Ecological response to disturbance</vt:lpstr>
      <vt:lpstr>Ecological response to disturbance</vt:lpstr>
      <vt:lpstr>Succession</vt:lpstr>
      <vt:lpstr>Types of succession</vt:lpstr>
      <vt:lpstr>Types of succession</vt:lpstr>
      <vt:lpstr>Human disturbances</vt:lpstr>
      <vt:lpstr>Ecosystem services</vt:lpstr>
      <vt:lpstr>PowerPoint Presentation</vt:lpstr>
      <vt:lpstr>Island Biogeography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APES Unit 2</dc:title>
  <dc:creator>Leslie Lamberth</dc:creator>
  <cp:lastModifiedBy>Leslie Lamberth</cp:lastModifiedBy>
  <cp:revision>1</cp:revision>
  <dcterms:modified xsi:type="dcterms:W3CDTF">2020-02-14T01:35:22Z</dcterms:modified>
</cp:coreProperties>
</file>