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5143500" type="screen16x9"/>
  <p:notesSz cx="6858000" cy="9144000"/>
  <p:embeddedFontLst>
    <p:embeddedFont>
      <p:font typeface="Lato" panose="020B0604020202020204" charset="0"/>
      <p:regular r:id="rId68"/>
      <p:bold r:id="rId69"/>
      <p:italic r:id="rId70"/>
      <p:boldItalic r:id="rId71"/>
    </p:embeddedFont>
    <p:embeddedFont>
      <p:font typeface="Oswald" panose="020B0604020202020204" charset="0"/>
      <p:regular r:id="rId72"/>
      <p:bold r:id="rId73"/>
    </p:embeddedFont>
    <p:embeddedFont>
      <p:font typeface="Playfair Display" panose="020B0604020202020204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3468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45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fff7a585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fff7a585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82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ff7a585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ff7a585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fff7a585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fff7a585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83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fff7a585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fff7a585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5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fff7a585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fff7a585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517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fff7a585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fff7a585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56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fff7a585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fff7a585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42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fff7a585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fff7a585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173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fff7a585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fff7a585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962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fff7a585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fff7a5855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85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ffe81f8a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ffe81f8a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416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01f57475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01f57475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886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fff7a585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fff7a585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016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fff7a585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fff7a585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706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fff7a5855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fff7a5855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940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fff7a585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fff7a5855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482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fff7a585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fff7a585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259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fff7a585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fff7a585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945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fff7a585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fff7a585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11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fff7a585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fff7a585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502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fff7a585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fff7a585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92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006e6252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006e6252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614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fff7a585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fff7a585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856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01f5747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01f5747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366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01f5747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01f5747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356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01f57475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01f57475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16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01f57475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01f57475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074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01f57475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01f57475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8849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1f57475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1f57475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144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0269e702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70269e702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219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0269e702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0269e702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647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0269e702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0269e702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20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006e6252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006e6252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5793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0269e702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0269e702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4982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0269e702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0269e702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4644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0269e702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0269e702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47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0269e702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0269e702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053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0269e702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0269e702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435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70269e702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70269e702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310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0269e702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0269e702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668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0269e702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0269e702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0644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0269e702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0269e702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902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0269e7023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0269e7023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8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fff7a58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fff7a58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104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0269e7023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70269e7023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147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0269e702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0269e702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2858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0269e7023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70269e7023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2137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704238e34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704238e34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0322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04238e34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04238e34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2440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04238e34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04238e34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1416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704238e34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704238e34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3867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04238e34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704238e34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52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4238e34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4238e34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8950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04238e34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704238e34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0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fff7a585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fff7a585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553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704238e34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704238e34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5113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04238e34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704238e34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5432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704238e34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704238e34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512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04238e34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704238e34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5098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04238e34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704238e34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623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704238e34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704238e34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64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fff7a585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fff7a585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36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fff7a585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fff7a585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089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fff7a585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fff7a585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61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rgbClr val="308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1155C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sz="10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200"/>
              <a:buNone/>
              <a:defRPr>
                <a:solidFill>
                  <a:srgbClr val="274E1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200"/>
              <a:buNone/>
              <a:defRPr>
                <a:solidFill>
                  <a:srgbClr val="274E1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096375" y="1063175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APES Unit 4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96375" y="2403871"/>
            <a:ext cx="2951400" cy="120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Earth Systems</a:t>
            </a:r>
            <a:endParaRPr sz="36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Convergent Boundaries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8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Places where compressional stress </a:t>
            </a:r>
            <a:r>
              <a:rPr lang="en" sz="2400" b="1"/>
              <a:t>pushes plates together</a:t>
            </a:r>
            <a:r>
              <a:rPr lang="en" sz="2400"/>
              <a:t>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Landforms: Subduction zones, trenches, volcanic island arcs, mountain ranges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250" y="298375"/>
            <a:ext cx="3853975" cy="22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5143500" y="2881475"/>
            <a:ext cx="3626100" cy="1517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Oceanic crust that is more dense sits lower in the mantle and is more likely to </a:t>
            </a:r>
            <a:r>
              <a:rPr lang="en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subduct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under less dense, continental crust.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Convergent Boundaries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025" y="1089275"/>
            <a:ext cx="7164843" cy="3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 Fault Boundaries</a:t>
            </a: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0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Places where shear stress twists rocks causing them to </a:t>
            </a:r>
            <a:r>
              <a:rPr lang="en" sz="2400" b="1"/>
              <a:t>move past each other</a:t>
            </a:r>
            <a:r>
              <a:rPr lang="en" sz="2400"/>
              <a:t>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No landforms, high earthquake activity.</a:t>
            </a:r>
            <a:endParaRPr sz="2400"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775" y="3223975"/>
            <a:ext cx="3755478" cy="172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303" y="661125"/>
            <a:ext cx="2828838" cy="3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Earthquakes</a:t>
            </a: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STRESS 			   STRAIN					FAULTS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(Force on rocks)			(Weakening of rocks)			(Rocks break/fracture)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The major cause of earthquake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activity is stress acting on rocks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causing faults.</a:t>
            </a:r>
            <a:endParaRPr sz="2400"/>
          </a:p>
        </p:txBody>
      </p:sp>
      <p:sp>
        <p:nvSpPr>
          <p:cNvPr id="146" name="Google Shape;146;p25"/>
          <p:cNvSpPr/>
          <p:nvPr/>
        </p:nvSpPr>
        <p:spPr>
          <a:xfrm>
            <a:off x="1947275" y="1329525"/>
            <a:ext cx="1101300" cy="36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/>
          <p:nvPr/>
        </p:nvSpPr>
        <p:spPr>
          <a:xfrm>
            <a:off x="5081025" y="1329525"/>
            <a:ext cx="1101300" cy="36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325" y="2163325"/>
            <a:ext cx="3892849" cy="25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Volcanoes</a:t>
            </a: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5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Volcanism </a:t>
            </a:r>
            <a:r>
              <a:rPr lang="en" sz="2400"/>
              <a:t>involves any movement of magma to the surface.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Volcanic rock is the initial source of material for the rock cycle because it forms </a:t>
            </a:r>
            <a:r>
              <a:rPr lang="en" sz="2400" b="1"/>
              <a:t>igneous rock</a:t>
            </a:r>
            <a:r>
              <a:rPr lang="en" sz="2400"/>
              <a:t>.</a:t>
            </a:r>
            <a:endParaRPr sz="2400"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750" y="2821675"/>
            <a:ext cx="4568700" cy="188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300" y="391350"/>
            <a:ext cx="3073599" cy="23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Rock Cycle</a:t>
            </a: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340475"/>
            <a:ext cx="363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: the continuous transformation  of rocks from one form to another (</a:t>
            </a:r>
            <a:r>
              <a:rPr lang="en" sz="2400" b="1"/>
              <a:t>igneous, metamorphic, sedimentary</a:t>
            </a:r>
            <a:r>
              <a:rPr lang="en" sz="2400"/>
              <a:t>), driven by geologic forces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725" y="778900"/>
            <a:ext cx="5001502" cy="350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Weathering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: the process of breaking rocks into smaller pieces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Generates sediments through mechanical/physical processes or chemical reactions.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525" y="391350"/>
            <a:ext cx="3346500" cy="25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4525" y="3053625"/>
            <a:ext cx="3346500" cy="194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Erosion</a:t>
            </a:r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 </a:t>
            </a:r>
            <a:r>
              <a:rPr lang="en" sz="2400"/>
              <a:t>the transport of sediments from one location to another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Forces include wind, water, ice, living organisms.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Factors that affect amount of erosion include amount of force, size of sediment, and location.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7325" y="2605640"/>
            <a:ext cx="3253625" cy="216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324" y="159975"/>
            <a:ext cx="3253626" cy="226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Deposition</a:t>
            </a:r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4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: dropping of sediments in a new location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Deposition of sediments builds the foundation for soil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Soil</a:t>
            </a:r>
            <a:r>
              <a:rPr lang="en" sz="2400"/>
              <a:t> is the portion of the Earth’s crust that supports plant growth</a:t>
            </a:r>
            <a:endParaRPr sz="2400"/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2350" y="0"/>
            <a:ext cx="2355400" cy="235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5922400" y="2299175"/>
            <a:ext cx="3075300" cy="2556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7030A0"/>
                </a:solidFill>
              </a:rPr>
              <a:t>Composition of Soil</a:t>
            </a:r>
            <a:endParaRPr sz="1800" b="1" u="sng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030A0"/>
                </a:solidFill>
              </a:rPr>
              <a:t>50% Water and air</a:t>
            </a:r>
            <a:endParaRPr sz="180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030A0"/>
                </a:solidFill>
              </a:rPr>
              <a:t>45% Minerals</a:t>
            </a:r>
            <a:endParaRPr sz="180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030A0"/>
                </a:solidFill>
              </a:rPr>
              <a:t>5% Organic matter (decomposing plants and animals also called </a:t>
            </a:r>
            <a:r>
              <a:rPr lang="en" sz="1800" u="sng">
                <a:solidFill>
                  <a:srgbClr val="7030A0"/>
                </a:solidFill>
              </a:rPr>
              <a:t>humus</a:t>
            </a:r>
            <a:r>
              <a:rPr lang="en" sz="1800">
                <a:solidFill>
                  <a:srgbClr val="7030A0"/>
                </a:solidFill>
              </a:rPr>
              <a:t>)</a:t>
            </a:r>
            <a:endParaRPr sz="180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development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34343"/>
                </a:solidFill>
              </a:rPr>
              <a:t>From above</a:t>
            </a:r>
            <a:r>
              <a:rPr lang="en" b="1"/>
              <a:t>: </a:t>
            </a:r>
            <a:r>
              <a:rPr lang="en" sz="2400">
                <a:solidFill>
                  <a:srgbClr val="434343"/>
                </a:solidFill>
              </a:rPr>
              <a:t>deposition of organic material from dead organisms and their waste</a:t>
            </a:r>
            <a:endParaRPr sz="24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34343"/>
                </a:solidFill>
              </a:rPr>
              <a:t>From below</a:t>
            </a:r>
            <a:r>
              <a:rPr lang="en" sz="2400">
                <a:solidFill>
                  <a:srgbClr val="434343"/>
                </a:solidFill>
              </a:rPr>
              <a:t>: weathering of rocks and minerals provide raw material</a:t>
            </a:r>
            <a:endParaRPr sz="2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000" y="210875"/>
            <a:ext cx="2890124" cy="47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Oswald"/>
                <a:ea typeface="Oswald"/>
                <a:cs typeface="Oswald"/>
                <a:sym typeface="Oswald"/>
              </a:rPr>
              <a:t>GEOSPHERE</a:t>
            </a:r>
            <a:endParaRPr sz="10000"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Properties (Physical)</a:t>
            </a:r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amount of weathering can create different textures of soil based on sediment size.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Size categories: sand, silt, clay</a:t>
            </a:r>
            <a:endParaRPr sz="2400"/>
          </a:p>
        </p:txBody>
      </p:sp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750" y="1869225"/>
            <a:ext cx="3460400" cy="27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725" y="1071725"/>
            <a:ext cx="4010750" cy="356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/>
          <p:nvPr/>
        </p:nvSpPr>
        <p:spPr>
          <a:xfrm>
            <a:off x="5331525" y="1248950"/>
            <a:ext cx="3505200" cy="3236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dk2"/>
                </a:solidFill>
              </a:rPr>
              <a:t>To use the diagram</a:t>
            </a:r>
            <a:r>
              <a:rPr lang="en" sz="1800" b="1">
                <a:solidFill>
                  <a:schemeClr val="dk2"/>
                </a:solidFill>
              </a:rPr>
              <a:t>: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Look at the percentages of clay, silt and sand in a soil sample and find where the 3 percentages meet.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30% Clay, 10% Silt, 60% Sand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= _____________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Texture Triangle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Properties (Physical)</a:t>
            </a: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Soil texture directly relates to water drainage through soils. </a:t>
            </a:r>
            <a:endParaRPr/>
          </a:p>
        </p:txBody>
      </p:sp>
      <p:pic>
        <p:nvPicPr>
          <p:cNvPr id="215" name="Google Shape;2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0300" y="1662825"/>
            <a:ext cx="5775926" cy="309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Properties (Chemical)</a:t>
            </a:r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Cation Exchange Capacity</a:t>
            </a:r>
            <a:r>
              <a:rPr lang="en" sz="2400"/>
              <a:t> is a measure of negatively charged spaces in soil able to capture positively charged cations by electrostatic force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Common cations = Ca</a:t>
            </a:r>
            <a:r>
              <a:rPr lang="en" sz="2400" baseline="30000"/>
              <a:t>2+</a:t>
            </a:r>
            <a:r>
              <a:rPr lang="en" sz="2400"/>
              <a:t>, Mg</a:t>
            </a:r>
            <a:r>
              <a:rPr lang="en" sz="2400" baseline="30000"/>
              <a:t>2+</a:t>
            </a:r>
            <a:r>
              <a:rPr lang="en" sz="2400"/>
              <a:t>, Na</a:t>
            </a:r>
            <a:r>
              <a:rPr lang="en" sz="2400" baseline="30000"/>
              <a:t>2+</a:t>
            </a:r>
            <a:r>
              <a:rPr lang="en" sz="2400"/>
              <a:t>, K</a:t>
            </a:r>
            <a:r>
              <a:rPr lang="en" sz="2400" baseline="30000"/>
              <a:t>+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High CEC = ability to retain nutrients,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 buffer against acidification</a:t>
            </a:r>
            <a:endParaRPr sz="2400"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975" y="2083700"/>
            <a:ext cx="2803824" cy="280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550" y="709375"/>
            <a:ext cx="3993850" cy="22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311700" y="27080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Properties (Chemical)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High levels of clay and organic material increase CEC. 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Sand has poor CEC.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Acidic soils retail more H</a:t>
            </a:r>
            <a:r>
              <a:rPr lang="en" sz="2400" baseline="30000"/>
              <a:t>+</a:t>
            </a:r>
            <a:r>
              <a:rPr lang="en" sz="2400"/>
              <a:t>, Al</a:t>
            </a:r>
            <a:r>
              <a:rPr lang="en" sz="2400" baseline="30000"/>
              <a:t>+</a:t>
            </a:r>
            <a:r>
              <a:rPr lang="en" sz="2400"/>
              <a:t>, Mn</a:t>
            </a:r>
            <a:r>
              <a:rPr lang="en" sz="2400" baseline="30000"/>
              <a:t>+</a:t>
            </a:r>
            <a:r>
              <a:rPr lang="en" sz="2400"/>
              <a:t>  (acidic cations)</a:t>
            </a:r>
            <a:endParaRPr sz="2400"/>
          </a:p>
        </p:txBody>
      </p:sp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875" y="3048174"/>
            <a:ext cx="3647201" cy="18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Properties (Biological)</a:t>
            </a:r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025" y="1125150"/>
            <a:ext cx="5748700" cy="36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Profiles/Horizons</a:t>
            </a:r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4572000" y="1133850"/>
            <a:ext cx="4561800" cy="3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soil forms it separate into layers called </a:t>
            </a:r>
            <a:r>
              <a:rPr lang="en" b="1"/>
              <a:t>horizons</a:t>
            </a:r>
            <a:r>
              <a:rPr lang="en"/>
              <a:t> that are distinguished by color, texture, and composition.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Older soils generally develop thicker profiles and more well defined horizons.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 cross section of soil from the surface to bedrock is called a </a:t>
            </a:r>
            <a:r>
              <a:rPr lang="en" b="1"/>
              <a:t>soil profile</a:t>
            </a:r>
            <a:r>
              <a:rPr lang="en"/>
              <a:t>.</a:t>
            </a:r>
            <a:endParaRPr/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525" y="1133850"/>
            <a:ext cx="4271076" cy="32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11700" y="1496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Horizons</a:t>
            </a:r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O Horizon (humus)</a:t>
            </a:r>
            <a:endParaRPr sz="2400" u="sng"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Decomposed organic material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Thicker in high productivity ecosystems</a:t>
            </a: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"/>
          </p:nvPr>
        </p:nvSpPr>
        <p:spPr>
          <a:xfrm>
            <a:off x="4734725" y="25272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A Horizon (topsoil)</a:t>
            </a:r>
            <a:endParaRPr sz="2400" u="sng"/>
          </a:p>
          <a:p>
            <a:pPr marL="171450" lvl="0" indent="-114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Surface soil/topsoil</a:t>
            </a:r>
            <a:endParaRPr/>
          </a:p>
          <a:p>
            <a:pPr marL="171450" lvl="0" indent="-114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Organic mixed with mineral material</a:t>
            </a:r>
            <a:endParaRPr/>
          </a:p>
          <a:p>
            <a:pPr marL="171450" lvl="0" indent="-114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Most biological activity</a:t>
            </a:r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00" y="2571750"/>
            <a:ext cx="3045812" cy="22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8800" y="2054725"/>
            <a:ext cx="2329300" cy="292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title"/>
          </p:nvPr>
        </p:nvSpPr>
        <p:spPr>
          <a:xfrm>
            <a:off x="311700" y="2436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Horizons</a:t>
            </a:r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body" idx="1"/>
          </p:nvPr>
        </p:nvSpPr>
        <p:spPr>
          <a:xfrm>
            <a:off x="311700" y="9241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E Horizon (Eluviated)</a:t>
            </a:r>
            <a:endParaRPr sz="2400"/>
          </a:p>
          <a:p>
            <a:pPr marL="171450" lvl="0" indent="-1460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In some acidic soils </a:t>
            </a:r>
            <a:endParaRPr/>
          </a:p>
          <a:p>
            <a:pPr marL="171450" lvl="0" indent="-146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Metals and nutrients are leached, or eluviated, from above (iron, aluminum, organic acids)</a:t>
            </a:r>
            <a:endParaRPr/>
          </a:p>
        </p:txBody>
      </p:sp>
      <p:sp>
        <p:nvSpPr>
          <p:cNvPr id="259" name="Google Shape;259;p40"/>
          <p:cNvSpPr txBox="1">
            <a:spLocks noGrp="1"/>
          </p:cNvSpPr>
          <p:nvPr>
            <p:ph type="body" idx="1"/>
          </p:nvPr>
        </p:nvSpPr>
        <p:spPr>
          <a:xfrm>
            <a:off x="4774950" y="37825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B Horizon (subsoil)</a:t>
            </a:r>
            <a:endParaRPr sz="2400"/>
          </a:p>
          <a:p>
            <a:pPr marL="171450" lvl="0" indent="-1460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In some acidic soils </a:t>
            </a:r>
            <a:endParaRPr/>
          </a:p>
          <a:p>
            <a:pPr marL="171450" lvl="0" indent="-146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•"/>
            </a:pPr>
            <a:r>
              <a:rPr lang="en"/>
              <a:t>Metals and nutrients are leached, or eluviated, from above (iron, aluminum, organic acids)</a:t>
            </a:r>
            <a:endParaRPr/>
          </a:p>
        </p:txBody>
      </p:sp>
      <p:pic>
        <p:nvPicPr>
          <p:cNvPr id="260" name="Google Shape;26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400" y="2635124"/>
            <a:ext cx="1475575" cy="2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6925" y="2434125"/>
            <a:ext cx="3400350" cy="25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Horizons</a:t>
            </a:r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4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C Horizon</a:t>
            </a:r>
            <a:endParaRPr sz="2400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Least weathered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Similar to the parent material (bedrock)</a:t>
            </a:r>
            <a:endParaRPr/>
          </a:p>
        </p:txBody>
      </p:sp>
      <p:pic>
        <p:nvPicPr>
          <p:cNvPr id="268" name="Google Shape;26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9500" y="237250"/>
            <a:ext cx="3135775" cy="461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Geologic History of the Earth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Earth is 4.5 billion years old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Earth likely had a solid surface shortly after formation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Earth’s surface is constantly changing due to tectonic processes and weathering and erosion</a:t>
            </a:r>
            <a:endParaRPr sz="24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3850" y="391350"/>
            <a:ext cx="2921476" cy="21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200" y="2899729"/>
            <a:ext cx="3257124" cy="183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675" y="156675"/>
            <a:ext cx="6285000" cy="47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good soil?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Parent material (minerals)</a:t>
            </a:r>
            <a:endParaRPr sz="2400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Quartz = nutrient poor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Calcium carbonate= high pH, high nutrient content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Organisms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Plants absorb nutrients, secrete acid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Animals create tunnels for aeration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Decomposers recycle nutrients</a:t>
            </a:r>
            <a:endParaRPr sz="2400"/>
          </a:p>
        </p:txBody>
      </p:sp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038" y="1688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9050" y="2662280"/>
            <a:ext cx="2619375" cy="214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good soil?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Location/Climate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Too cold = organic material does not decompose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Tropical = rapid weathering, leaching, and absorption of nutrients leaving nutrient poor topsoil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288" name="Google Shape;2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675" y="237700"/>
            <a:ext cx="3046524" cy="203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475" y="2357049"/>
            <a:ext cx="1941243" cy="256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5675"/>
            <a:ext cx="8839199" cy="4534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impact on soils</a:t>
            </a:r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6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/>
              <a:t>Agriculture</a:t>
            </a:r>
            <a:endParaRPr sz="2400" u="sng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Disruption of topsoil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Increased erosion/loss of nutrients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Compaction of soils from equipment/livestock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Decrease of pH from pesticide use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Increased leaching from irrigation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1" name="Google Shape;3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623" y="391350"/>
            <a:ext cx="3276552" cy="21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800" y="2713326"/>
            <a:ext cx="3172951" cy="218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impact on soils</a:t>
            </a:r>
            <a:endParaRPr/>
          </a:p>
        </p:txBody>
      </p:sp>
      <p:pic>
        <p:nvPicPr>
          <p:cNvPr id="308" name="Google Shape;30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9350" y="651624"/>
            <a:ext cx="3377925" cy="38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050" y="1577888"/>
            <a:ext cx="4868100" cy="1987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9100" y="199750"/>
            <a:ext cx="6421975" cy="46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Oswald"/>
                <a:ea typeface="Oswald"/>
                <a:cs typeface="Oswald"/>
                <a:sym typeface="Oswald"/>
              </a:rPr>
              <a:t>HYDROSPHERE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Water in soil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311700" y="1474800"/>
            <a:ext cx="477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Infiltration</a:t>
            </a:r>
            <a:r>
              <a:rPr lang="en" sz="2400"/>
              <a:t> from the water cycle contributes to water stored in rocks and soil.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Water stored underground becomes a part of </a:t>
            </a:r>
            <a:r>
              <a:rPr lang="en" sz="2400" b="1"/>
              <a:t>groundwater</a:t>
            </a:r>
            <a:r>
              <a:rPr lang="en" sz="2400"/>
              <a:t>.</a:t>
            </a:r>
            <a:endParaRPr sz="2400"/>
          </a:p>
        </p:txBody>
      </p:sp>
      <p:pic>
        <p:nvPicPr>
          <p:cNvPr id="326" name="Google Shape;3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025" y="1088625"/>
            <a:ext cx="4154725" cy="29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125" y="2299850"/>
            <a:ext cx="5942675" cy="22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Water in soil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33" name="Google Shape;33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5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Characteristics of soil/rock determine </a:t>
            </a:r>
            <a:r>
              <a:rPr lang="en" sz="2400" b="1"/>
              <a:t>how much</a:t>
            </a:r>
            <a:r>
              <a:rPr lang="en" sz="2400"/>
              <a:t> water infiltrates and </a:t>
            </a:r>
            <a:r>
              <a:rPr lang="en" sz="2400" b="1"/>
              <a:t>how long</a:t>
            </a:r>
            <a:r>
              <a:rPr lang="en" sz="2400"/>
              <a:t> it takes to filter.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Permeability</a:t>
            </a:r>
            <a:r>
              <a:rPr lang="en" sz="2400"/>
              <a:t>: ability of water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to pass through a material.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Porosity</a:t>
            </a:r>
            <a:r>
              <a:rPr lang="en" sz="2400"/>
              <a:t>: amount of space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 between sediments.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Theories about Earth’s key events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moon formed from a collision with a rogue planet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Water accumulated due to the impact of thousands of ice comets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 molten outer core allowed for a strong magnetic field and stable atmosphere</a:t>
            </a:r>
            <a:endParaRPr sz="24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000" y="1087775"/>
            <a:ext cx="3003701" cy="18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400" y="3042400"/>
            <a:ext cx="2494336" cy="19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Groundwater profiles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39" name="Google Shape;339;p52"/>
          <p:cNvSpPr txBox="1">
            <a:spLocks noGrp="1"/>
          </p:cNvSpPr>
          <p:nvPr>
            <p:ph type="body" idx="1"/>
          </p:nvPr>
        </p:nvSpPr>
        <p:spPr>
          <a:xfrm>
            <a:off x="311700" y="1431075"/>
            <a:ext cx="444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Zone of aeration</a:t>
            </a:r>
            <a:r>
              <a:rPr lang="en"/>
              <a:t>: from the surface to the water table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 table</a:t>
            </a:r>
            <a:r>
              <a:rPr lang="en"/>
              <a:t>: highest point of water underground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Zone of saturation</a:t>
            </a:r>
            <a:r>
              <a:rPr lang="en"/>
              <a:t>: area of water storage, water fills all sediment spaces</a:t>
            </a:r>
            <a:endParaRPr/>
          </a:p>
        </p:txBody>
      </p:sp>
      <p:pic>
        <p:nvPicPr>
          <p:cNvPr id="340" name="Google Shape;34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456" y="870450"/>
            <a:ext cx="4105144" cy="35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2"/>
          <p:cNvSpPr/>
          <p:nvPr/>
        </p:nvSpPr>
        <p:spPr>
          <a:xfrm>
            <a:off x="4445150" y="1081900"/>
            <a:ext cx="1692000" cy="510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2"/>
          <p:cNvSpPr/>
          <p:nvPr/>
        </p:nvSpPr>
        <p:spPr>
          <a:xfrm>
            <a:off x="3948275" y="3005025"/>
            <a:ext cx="1906800" cy="26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2"/>
          <p:cNvSpPr/>
          <p:nvPr/>
        </p:nvSpPr>
        <p:spPr>
          <a:xfrm>
            <a:off x="4572000" y="4337175"/>
            <a:ext cx="1906800" cy="5103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Groundwater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49" name="Google Shape;349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: any area where water is stored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underground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Also called </a:t>
            </a:r>
            <a:r>
              <a:rPr lang="en" sz="2400" b="1"/>
              <a:t>aquifers</a:t>
            </a:r>
            <a:r>
              <a:rPr lang="en" sz="2400"/>
              <a:t>.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Surrounded by impermeable layers of rock or soil called </a:t>
            </a:r>
            <a:r>
              <a:rPr lang="en" sz="2400" b="1"/>
              <a:t>aquicludes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May or may not have direct access to the surface</a:t>
            </a:r>
            <a:endParaRPr sz="2400"/>
          </a:p>
        </p:txBody>
      </p:sp>
      <p:pic>
        <p:nvPicPr>
          <p:cNvPr id="350" name="Google Shape;3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950" y="391338"/>
            <a:ext cx="4191000" cy="24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Groundwater concerns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56" name="Google Shape;35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3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Humans can access groundwater through </a:t>
            </a:r>
            <a:r>
              <a:rPr lang="en" sz="2400" b="1"/>
              <a:t>wells</a:t>
            </a:r>
            <a:r>
              <a:rPr lang="en" sz="2400"/>
              <a:t>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Most groundwater is used for irrigation of crops.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Groundwater must be </a:t>
            </a:r>
            <a:r>
              <a:rPr lang="en" sz="2400" b="1"/>
              <a:t>recharged</a:t>
            </a:r>
            <a:r>
              <a:rPr lang="en" sz="2400"/>
              <a:t> by precipitation/infiltration.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7" name="Google Shape;35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650" y="1592225"/>
            <a:ext cx="3607850" cy="26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Watersheds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63" name="Google Shape;363;p55"/>
          <p:cNvSpPr txBox="1">
            <a:spLocks noGrp="1"/>
          </p:cNvSpPr>
          <p:nvPr>
            <p:ph type="body" idx="1"/>
          </p:nvPr>
        </p:nvSpPr>
        <p:spPr>
          <a:xfrm>
            <a:off x="214875" y="1152475"/>
            <a:ext cx="456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: an area of land that collects runoff and directs it into groundwater systems or surface features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Characterized by topography and surface material.</a:t>
            </a:r>
            <a:endParaRPr sz="2400"/>
          </a:p>
        </p:txBody>
      </p:sp>
      <p:pic>
        <p:nvPicPr>
          <p:cNvPr id="364" name="Google Shape;36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9151" y="846053"/>
            <a:ext cx="4183150" cy="3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Watersheds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70" name="Google Shape;370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6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Precipitation that falls on a region is directed into watersheds based on ridges of elevation called </a:t>
            </a:r>
            <a:r>
              <a:rPr lang="en" b="1"/>
              <a:t>divides</a:t>
            </a:r>
            <a:r>
              <a:rPr lang="en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Inside a watershed the amount water that infiltrates into groundwater vs. collecting in surface water is based on the amount of permeable surfaces.</a:t>
            </a:r>
            <a:endParaRPr/>
          </a:p>
        </p:txBody>
      </p:sp>
      <p:pic>
        <p:nvPicPr>
          <p:cNvPr id="371" name="Google Shape;3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550" y="1313627"/>
            <a:ext cx="4039350" cy="27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0326" cy="42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Types of watersheds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82" name="Google Shape;382;p58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b="1"/>
              <a:t>Agricultural</a:t>
            </a:r>
            <a:endParaRPr sz="2400"/>
          </a:p>
          <a:p>
            <a:pPr marL="228600" lvl="0" indent="-152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•"/>
            </a:pPr>
            <a:r>
              <a:rPr lang="en" sz="2400"/>
              <a:t>barren fields, compact soil, less infiltration. Fewer streams</a:t>
            </a:r>
            <a:endParaRPr sz="2400"/>
          </a:p>
          <a:p>
            <a:pPr marL="228600" lvl="0" indent="-1524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•"/>
            </a:pPr>
            <a:r>
              <a:rPr lang="en" sz="2400"/>
              <a:t>Application of fertilizers and pesticides</a:t>
            </a:r>
            <a:endParaRPr sz="2400"/>
          </a:p>
        </p:txBody>
      </p:sp>
      <p:pic>
        <p:nvPicPr>
          <p:cNvPr id="383" name="Google Shape;3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00" y="950050"/>
            <a:ext cx="3014250" cy="382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Types of watersheds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389" name="Google Shape;389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2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Urban</a:t>
            </a:r>
            <a:endParaRPr sz="2400"/>
          </a:p>
          <a:p>
            <a:pPr marL="228600" lvl="0" indent="-1524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•"/>
            </a:pPr>
            <a:r>
              <a:rPr lang="en" sz="2400"/>
              <a:t>natural water flow pattern greatly altered</a:t>
            </a:r>
            <a:endParaRPr sz="2400"/>
          </a:p>
          <a:p>
            <a:pPr marL="228600" lvl="0" indent="-152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•"/>
            </a:pPr>
            <a:r>
              <a:rPr lang="en" sz="2400"/>
              <a:t>high runoff, vulnerable to flooding</a:t>
            </a:r>
            <a:endParaRPr sz="2400"/>
          </a:p>
        </p:txBody>
      </p:sp>
      <p:pic>
        <p:nvPicPr>
          <p:cNvPr id="390" name="Google Shape;39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200" y="605825"/>
            <a:ext cx="4206000" cy="374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0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ATMOSPHERE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1" descr="http://hatteras.meas.ncsu.edu/secc_edu/images/AtmConcentration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350" y="1503475"/>
            <a:ext cx="6584250" cy="3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What is the atmosphere?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02" name="Google Shape;402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: blanket of gases surrounding the Earth</a:t>
            </a:r>
            <a:endParaRPr sz="2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189925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Processes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964475"/>
            <a:ext cx="448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Tectonics</a:t>
            </a:r>
            <a:r>
              <a:rPr lang="en" sz="2400"/>
              <a:t> refer to large scale processes that change the Earth’s crust.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u="sng"/>
              <a:t>Evidence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Earthquake/volcano activity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Rock cycle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Movement of landmasses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Paleomagnetism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Geologic history</a:t>
            </a:r>
            <a:endParaRPr sz="240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125" y="391350"/>
            <a:ext cx="3540875" cy="441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What is the atmosphere?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08" name="Google Shape;408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29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" sz="2400"/>
              <a:t>We live at the bottom of an “</a:t>
            </a:r>
            <a:r>
              <a:rPr lang="en" sz="2400" b="1"/>
              <a:t>ocean of air</a:t>
            </a:r>
            <a:r>
              <a:rPr lang="en" sz="2400"/>
              <a:t>”</a:t>
            </a:r>
            <a:endParaRPr sz="24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" sz="2400" b="1"/>
              <a:t>Atmospheric pressure</a:t>
            </a:r>
            <a:r>
              <a:rPr lang="en" sz="2400"/>
              <a:t> is caused by the </a:t>
            </a:r>
            <a:r>
              <a:rPr lang="en" sz="2400" b="1"/>
              <a:t>weight of air</a:t>
            </a:r>
            <a:endParaRPr sz="2400" b="1"/>
          </a:p>
          <a:p>
            <a:pPr marL="4572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As altitude increases, pressure decreases</a:t>
            </a:r>
            <a:endParaRPr sz="2400"/>
          </a:p>
        </p:txBody>
      </p:sp>
      <p:pic>
        <p:nvPicPr>
          <p:cNvPr id="409" name="Google Shape;40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200" y="753025"/>
            <a:ext cx="3497999" cy="363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Structure of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15" name="Google Shape;415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Atmospheric layers are separated by differences in temperature trends.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Pauses are areas of stable air between temperature changes. </a:t>
            </a:r>
            <a:endParaRPr sz="2400"/>
          </a:p>
        </p:txBody>
      </p:sp>
      <p:pic>
        <p:nvPicPr>
          <p:cNvPr id="416" name="Google Shape;41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400" y="1169850"/>
            <a:ext cx="45552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22" name="Google Shape;422;p64"/>
          <p:cNvSpPr txBox="1">
            <a:spLocks noGrp="1"/>
          </p:cNvSpPr>
          <p:nvPr>
            <p:ph type="body" idx="1"/>
          </p:nvPr>
        </p:nvSpPr>
        <p:spPr>
          <a:xfrm>
            <a:off x="214875" y="1152475"/>
            <a:ext cx="870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Most atmospheric changes (weather) occur because of differences in temperature and/or pressure.</a:t>
            </a:r>
            <a:endParaRPr sz="2400"/>
          </a:p>
        </p:txBody>
      </p:sp>
      <p:pic>
        <p:nvPicPr>
          <p:cNvPr id="423" name="Google Shape;42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250" y="2026200"/>
            <a:ext cx="3060050" cy="28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775" y="2092275"/>
            <a:ext cx="4213575" cy="270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30" name="Google Shape;430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Wind is generated by changes in temperature and pressure.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Wind blows from: 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HIGH PRESSURE → LOW PRESSURE</a:t>
            </a:r>
            <a:endParaRPr sz="2400" b="1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Temperature differences create 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pressure differences</a:t>
            </a:r>
            <a:endParaRPr sz="2400"/>
          </a:p>
        </p:txBody>
      </p:sp>
      <p:pic>
        <p:nvPicPr>
          <p:cNvPr id="431" name="Google Shape;4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975" y="1768000"/>
            <a:ext cx="2918650" cy="30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437" name="Google Shape;43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3559600" cy="18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175" y="3088807"/>
            <a:ext cx="3559600" cy="197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4525" y="1077323"/>
            <a:ext cx="3559600" cy="205030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6"/>
          <p:cNvSpPr/>
          <p:nvPr/>
        </p:nvSpPr>
        <p:spPr>
          <a:xfrm rot="10800000" flipH="1">
            <a:off x="1235525" y="3102225"/>
            <a:ext cx="1074300" cy="886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6"/>
          <p:cNvSpPr/>
          <p:nvPr/>
        </p:nvSpPr>
        <p:spPr>
          <a:xfrm rot="5400000" flipH="1">
            <a:off x="6311875" y="3203775"/>
            <a:ext cx="1074300" cy="980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47" name="Google Shape;447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Unequal solar radiation creates patterns of pressure and temperature differences. These difference result in global wind cells that distribute heat from the tropics to the poles.</a:t>
            </a:r>
            <a:endParaRPr sz="2400"/>
          </a:p>
        </p:txBody>
      </p:sp>
      <p:pic>
        <p:nvPicPr>
          <p:cNvPr id="448" name="Google Shape;44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950050"/>
            <a:ext cx="4038572" cy="3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54" name="Google Shape;454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2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Global winds have circulation because of the </a:t>
            </a:r>
            <a:r>
              <a:rPr lang="en" sz="2400" b="1"/>
              <a:t>Coriolis effect</a:t>
            </a:r>
            <a:r>
              <a:rPr lang="en" sz="2400"/>
              <a:t>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>
                <a:highlight>
                  <a:srgbClr val="FFFFFF"/>
                </a:highlight>
              </a:rPr>
              <a:t>Coriolis effect</a:t>
            </a:r>
            <a:r>
              <a:rPr lang="en" sz="2400">
                <a:highlight>
                  <a:srgbClr val="FFFFFF"/>
                </a:highlight>
              </a:rPr>
              <a:t> describes the pattern of deflection taken by objects not firmly connected to the ground as they travel long distances around  Earth.</a:t>
            </a:r>
            <a:endParaRPr sz="24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highlight>
                <a:srgbClr val="FFFFFF"/>
              </a:highlight>
            </a:endParaRPr>
          </a:p>
        </p:txBody>
      </p:sp>
      <p:pic>
        <p:nvPicPr>
          <p:cNvPr id="455" name="Google Shape;45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650" y="950050"/>
            <a:ext cx="2932977" cy="3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61" name="Google Shape;461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2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highlight>
                  <a:srgbClr val="FFFFFF"/>
                </a:highlight>
              </a:rPr>
              <a:t>The Earth is wider at the equator than at the poles  so it spins faster. Wind moving away from the equator takes on a curve as  the speed of rotation changes.</a:t>
            </a:r>
            <a:endParaRPr/>
          </a:p>
        </p:txBody>
      </p:sp>
      <p:pic>
        <p:nvPicPr>
          <p:cNvPr id="462" name="Google Shape;46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275" y="467575"/>
            <a:ext cx="2840876" cy="1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500" y="2571750"/>
            <a:ext cx="4004701" cy="2343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Conditions in the Atmosphere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69" name="Google Shape;469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Weather</a:t>
            </a:r>
            <a:r>
              <a:rPr lang="en" sz="2400"/>
              <a:t> is the set of the conditions in the atmosphere at a specific place and time.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(temperature, moisture, pressure,  wind speed and direction)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/>
              <a:t>Climate</a:t>
            </a:r>
            <a:r>
              <a:rPr lang="en" sz="2400"/>
              <a:t> is the long term pattern of weather in a location.</a:t>
            </a:r>
            <a:endParaRPr sz="2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Climate Factors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75" name="Google Shape;475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1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Climate is determined by: 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Latitude : as latitude increases,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solar energy decreases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Elevation: as altitude increases, temperature decreases (troposphere)</a:t>
            </a:r>
            <a:endParaRPr sz="2400"/>
          </a:p>
        </p:txBody>
      </p:sp>
      <p:pic>
        <p:nvPicPr>
          <p:cNvPr id="476" name="Google Shape;47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3475" y="456575"/>
            <a:ext cx="4016551" cy="22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1650" y="2873928"/>
            <a:ext cx="2752850" cy="18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38" y="152400"/>
            <a:ext cx="8315325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Climate Factors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83" name="Google Shape;483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3. Surface material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4. Proximity to mountain ranges and ocean currents</a:t>
            </a:r>
            <a:endParaRPr sz="2400"/>
          </a:p>
        </p:txBody>
      </p:sp>
      <p:pic>
        <p:nvPicPr>
          <p:cNvPr id="484" name="Google Shape;48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875" y="236100"/>
            <a:ext cx="3937425" cy="23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2724150"/>
            <a:ext cx="4267200" cy="2121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Ocean Currents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91" name="Google Shape;491;p73"/>
          <p:cNvSpPr txBox="1">
            <a:spLocks noGrp="1"/>
          </p:cNvSpPr>
          <p:nvPr>
            <p:ph type="body" idx="1"/>
          </p:nvPr>
        </p:nvSpPr>
        <p:spPr>
          <a:xfrm>
            <a:off x="311700" y="1233050"/>
            <a:ext cx="303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Proximity to cool or warm ocean currents can drastically change the weather of the surrounding areas.</a:t>
            </a:r>
            <a:endParaRPr sz="2400"/>
          </a:p>
        </p:txBody>
      </p:sp>
      <p:pic>
        <p:nvPicPr>
          <p:cNvPr id="492" name="Google Shape;49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00" y="470025"/>
            <a:ext cx="5389202" cy="43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Ocean currents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98" name="Google Shape;498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Winds direct the movement of ocean surface currents.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b="1"/>
              <a:t>Upwelling</a:t>
            </a:r>
            <a:r>
              <a:rPr lang="en" sz="2400"/>
              <a:t> may occur where warm surface water is moved by winds and cold, nutrient rich water from below fills the gap. </a:t>
            </a:r>
            <a:endParaRPr sz="2400"/>
          </a:p>
        </p:txBody>
      </p:sp>
      <p:pic>
        <p:nvPicPr>
          <p:cNvPr id="499" name="Google Shape;49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400" y="1169850"/>
            <a:ext cx="3682200" cy="321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5"/>
          <p:cNvSpPr txBox="1">
            <a:spLocks noGrp="1"/>
          </p:cNvSpPr>
          <p:nvPr>
            <p:ph type="title"/>
          </p:nvPr>
        </p:nvSpPr>
        <p:spPr>
          <a:xfrm>
            <a:off x="231125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El Niño-Southern Oscillation (ENSO)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05" name="Google Shape;505;p75"/>
          <p:cNvSpPr txBox="1">
            <a:spLocks noGrp="1"/>
          </p:cNvSpPr>
          <p:nvPr>
            <p:ph type="body" idx="1"/>
          </p:nvPr>
        </p:nvSpPr>
        <p:spPr>
          <a:xfrm>
            <a:off x="5492675" y="1219625"/>
            <a:ext cx="33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ENSO</a:t>
            </a:r>
            <a:r>
              <a:rPr lang="en" sz="2400"/>
              <a:t> refers  to </a:t>
            </a:r>
            <a:r>
              <a:rPr lang="en" sz="2400">
                <a:highlight>
                  <a:srgbClr val="FFFFFF"/>
                </a:highlight>
              </a:rPr>
              <a:t>fluctuations in temperature between the ocean and atmosphere in the east-central Equatorial Pacific</a:t>
            </a:r>
            <a:endParaRPr sz="2400"/>
          </a:p>
        </p:txBody>
      </p:sp>
      <p:pic>
        <p:nvPicPr>
          <p:cNvPr id="506" name="Google Shape;50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25" y="1531613"/>
            <a:ext cx="4762500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El Niño (ENSO warm)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12" name="Google Shape;512;p76"/>
          <p:cNvSpPr txBox="1">
            <a:spLocks noGrp="1"/>
          </p:cNvSpPr>
          <p:nvPr>
            <p:ph type="body" idx="1"/>
          </p:nvPr>
        </p:nvSpPr>
        <p:spPr>
          <a:xfrm>
            <a:off x="4572000" y="1169850"/>
            <a:ext cx="43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Unusually warm water in the equatorial Pacific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Caused by weakened or reversed trade winds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Suppressed upwelling reduces nutrients available to ecosystems</a:t>
            </a:r>
            <a:endParaRPr sz="2400"/>
          </a:p>
        </p:txBody>
      </p:sp>
      <p:pic>
        <p:nvPicPr>
          <p:cNvPr id="513" name="Google Shape;51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474100" cy="27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La Niña (ENSO cold)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19" name="Google Shape;519;p77"/>
          <p:cNvSpPr txBox="1">
            <a:spLocks noGrp="1"/>
          </p:cNvSpPr>
          <p:nvPr>
            <p:ph type="body" idx="1"/>
          </p:nvPr>
        </p:nvSpPr>
        <p:spPr>
          <a:xfrm>
            <a:off x="5210650" y="1152475"/>
            <a:ext cx="362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Unusually cool water in the equatorial Pacific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Strong trade winds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Increased upwelling fuels ecosystems</a:t>
            </a:r>
            <a:endParaRPr sz="2400"/>
          </a:p>
        </p:txBody>
      </p:sp>
      <p:pic>
        <p:nvPicPr>
          <p:cNvPr id="520" name="Google Shape;5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5058250" cy="31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23020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Processes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991325"/>
            <a:ext cx="48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Convection currents</a:t>
            </a:r>
            <a:r>
              <a:rPr lang="en" sz="2400"/>
              <a:t> circulate material in the upper mantle due to temperature differences.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Hot </a:t>
            </a:r>
            <a:r>
              <a:rPr lang="en" sz="2400"/>
              <a:t>material </a:t>
            </a:r>
            <a:r>
              <a:rPr lang="en" sz="2400" u="sng"/>
              <a:t>rises</a:t>
            </a:r>
            <a:r>
              <a:rPr lang="en" sz="2400"/>
              <a:t>  and </a:t>
            </a:r>
            <a:r>
              <a:rPr lang="en" sz="2400" b="1"/>
              <a:t>cool</a:t>
            </a:r>
            <a:r>
              <a:rPr lang="en" sz="2400"/>
              <a:t> material </a:t>
            </a:r>
            <a:r>
              <a:rPr lang="en" sz="2400" u="sng"/>
              <a:t>sinks</a:t>
            </a:r>
            <a:r>
              <a:rPr lang="en" sz="2400"/>
              <a:t>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How the currents interact with the crust determine the direction of plate movement.</a:t>
            </a:r>
            <a:endParaRPr sz="240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747" y="2571750"/>
            <a:ext cx="4050253" cy="22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2825" y="391350"/>
            <a:ext cx="2276475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Divergent Boundaries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Places where tensional stress  </a:t>
            </a:r>
            <a:r>
              <a:rPr lang="en" sz="2400" b="1"/>
              <a:t>pulls plates apart</a:t>
            </a:r>
            <a:r>
              <a:rPr lang="en" sz="2400"/>
              <a:t>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Landforms: Mid-ocean ridges, rift valleys</a:t>
            </a:r>
            <a:endParaRPr sz="240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400812"/>
            <a:ext cx="4260297" cy="248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75" y="2413825"/>
            <a:ext cx="37719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695" y="391349"/>
            <a:ext cx="3247181" cy="40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Divergent Boundaries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9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Seafloor spreading</a:t>
            </a:r>
            <a:r>
              <a:rPr lang="en" sz="2400"/>
              <a:t> creates new ocean floor as plates move apart.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The youngest rocks are at the mid-ocean ridges.</a:t>
            </a:r>
            <a:endParaRPr sz="2400"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550" y="2769100"/>
            <a:ext cx="3503375" cy="21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Microsoft Office PowerPoint</Application>
  <PresentationFormat>On-screen Show (16:9)</PresentationFormat>
  <Paragraphs>242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Lato</vt:lpstr>
      <vt:lpstr>Oswald</vt:lpstr>
      <vt:lpstr>Playfair Display</vt:lpstr>
      <vt:lpstr>Coral</vt:lpstr>
      <vt:lpstr>APES Unit 4</vt:lpstr>
      <vt:lpstr>GEOSPHERE</vt:lpstr>
      <vt:lpstr>Geologic History of the Earth</vt:lpstr>
      <vt:lpstr>Theories about Earth’s key events</vt:lpstr>
      <vt:lpstr>Earth Processes</vt:lpstr>
      <vt:lpstr>PowerPoint Presentation</vt:lpstr>
      <vt:lpstr>Earth Processes</vt:lpstr>
      <vt:lpstr>Divergent Boundaries</vt:lpstr>
      <vt:lpstr>Divergent Boundaries</vt:lpstr>
      <vt:lpstr>Convergent Boundaries</vt:lpstr>
      <vt:lpstr>Convergent Boundaries</vt:lpstr>
      <vt:lpstr>Transform Fault Boundaries</vt:lpstr>
      <vt:lpstr>Earthquakes</vt:lpstr>
      <vt:lpstr>Volcanoes</vt:lpstr>
      <vt:lpstr>The Rock Cycle</vt:lpstr>
      <vt:lpstr>Weathering</vt:lpstr>
      <vt:lpstr>Erosion</vt:lpstr>
      <vt:lpstr>Deposition</vt:lpstr>
      <vt:lpstr>Soil development</vt:lpstr>
      <vt:lpstr>Soil Properties (Physical)</vt:lpstr>
      <vt:lpstr>Soil Texture Triangle</vt:lpstr>
      <vt:lpstr>Soil Properties (Physical)</vt:lpstr>
      <vt:lpstr>Soil Properties (Chemical)</vt:lpstr>
      <vt:lpstr>Soil Properties (Chemical) </vt:lpstr>
      <vt:lpstr>Soil Properties (Biological)</vt:lpstr>
      <vt:lpstr>Soil Profiles/Horizons</vt:lpstr>
      <vt:lpstr>Soil Horizons</vt:lpstr>
      <vt:lpstr>Soil Horizons</vt:lpstr>
      <vt:lpstr>Soil Horizons</vt:lpstr>
      <vt:lpstr>PowerPoint Presentation</vt:lpstr>
      <vt:lpstr>What makes a good soil?</vt:lpstr>
      <vt:lpstr>What makes a good soil?</vt:lpstr>
      <vt:lpstr>PowerPoint Presentation</vt:lpstr>
      <vt:lpstr>Human impact on soils</vt:lpstr>
      <vt:lpstr>Human impact on soils</vt:lpstr>
      <vt:lpstr>PowerPoint Presentation</vt:lpstr>
      <vt:lpstr>HYDROSPHERE</vt:lpstr>
      <vt:lpstr>Water in soil</vt:lpstr>
      <vt:lpstr>Water in soil</vt:lpstr>
      <vt:lpstr>Groundwater profiles</vt:lpstr>
      <vt:lpstr>Groundwater</vt:lpstr>
      <vt:lpstr>Groundwater concerns</vt:lpstr>
      <vt:lpstr>Watersheds</vt:lpstr>
      <vt:lpstr>Watersheds</vt:lpstr>
      <vt:lpstr>PowerPoint Presentation</vt:lpstr>
      <vt:lpstr>Types of watersheds</vt:lpstr>
      <vt:lpstr>Types of watersheds</vt:lpstr>
      <vt:lpstr>ATMOSPHERE </vt:lpstr>
      <vt:lpstr>What is the atmosphere?</vt:lpstr>
      <vt:lpstr>What is the atmosphere?</vt:lpstr>
      <vt:lpstr>Structure of the Atmosphere</vt:lpstr>
      <vt:lpstr>Conditions in the Atmosphere</vt:lpstr>
      <vt:lpstr>Conditions in the Atmosphere</vt:lpstr>
      <vt:lpstr>Conditions in the Atmosphere</vt:lpstr>
      <vt:lpstr>Conditions in the Atmosphere</vt:lpstr>
      <vt:lpstr>Conditions in the Atmosphere</vt:lpstr>
      <vt:lpstr>Conditions in the Atmosphere</vt:lpstr>
      <vt:lpstr>Conditions in the Atmosphere</vt:lpstr>
      <vt:lpstr>Climate Factors</vt:lpstr>
      <vt:lpstr>Climate Factors</vt:lpstr>
      <vt:lpstr>Ocean Currents</vt:lpstr>
      <vt:lpstr>Ocean currents</vt:lpstr>
      <vt:lpstr>El Niño-Southern Oscillation (ENSO)</vt:lpstr>
      <vt:lpstr>El Niño (ENSO warm)</vt:lpstr>
      <vt:lpstr>La Niña (ENSO cold)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APES Unit 4</dc:title>
  <dc:creator>Leslie Lamberth</dc:creator>
  <cp:lastModifiedBy>Leslie Lamberth</cp:lastModifiedBy>
  <cp:revision>1</cp:revision>
  <dcterms:modified xsi:type="dcterms:W3CDTF">2020-03-02T19:26:44Z</dcterms:modified>
</cp:coreProperties>
</file>