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Proxima Nova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130f8f50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130f8f50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130f8f50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130f8f50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130f8f50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130f8f50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1551e4fc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1551e4fc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1551e4fc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1551e4fc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1551e4fc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1551e4fc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1551e4fc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1551e4fc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15b64c89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15b64c897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15b64c89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15b64c897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1940181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1940181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130f8f50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130f8f50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1940181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19401815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19401815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19401815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9401815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19401815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19401815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19401815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19401815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19401815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19401815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19401815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19401815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19401815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19401815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19401815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1a3f6a8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1a3f6a8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1a3f6a8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1a3f6a8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130f8f50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130f8f50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a3f6a89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1a3f6a89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a530b3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1a530b3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1a530b3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1a530b3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1a530b3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1a530b3b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1a530b3b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1a530b3b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1a530b3b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1a530b3b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130f8f50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130f8f50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130f8f50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130f8f50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130f8f50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130f8f50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130f8f50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130f8f50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30f8f50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130f8f50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130f8f50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130f8f50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274E1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APES Unit 5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and Water Use: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Harvest Practices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0800" y="1329931"/>
            <a:ext cx="4349102" cy="3061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251" y="1598521"/>
            <a:ext cx="4349100" cy="278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Trees provide ecological services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050" y="1017725"/>
            <a:ext cx="573146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Harvest Practices</a:t>
            </a: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94925" y="1185750"/>
            <a:ext cx="581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/>
              <a:t>Selective cutting</a:t>
            </a:r>
            <a:r>
              <a:rPr lang="en" sz="2400"/>
              <a:t>: removal of single trees or small areas of trees</a:t>
            </a:r>
            <a:endParaRPr sz="2400"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7743" y="222500"/>
            <a:ext cx="2231057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481675" y="2412050"/>
            <a:ext cx="5346600" cy="2265600"/>
          </a:xfrm>
          <a:prstGeom prst="rect">
            <a:avLst/>
          </a:prstGeom>
          <a:solidFill>
            <a:srgbClr val="B6D7A8"/>
          </a:solidFill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Proxima Nova"/>
                <a:ea typeface="Proxima Nova"/>
                <a:cs typeface="Proxima Nova"/>
                <a:sym typeface="Proxima Nova"/>
              </a:rPr>
              <a:t>Benefits</a:t>
            </a:r>
            <a:endParaRPr sz="2400" u="sng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Less erosion/biodiversity loss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Support for young seedlings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Continuous source of timber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211500" y="177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Harvest Practices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211500" y="7505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Plantation forestry</a:t>
            </a:r>
            <a:r>
              <a:rPr lang="en" sz="2400"/>
              <a:t>: single species intentional planting of trees in easily managed rows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Agricultural practices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Can relieve pressure on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natural forests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Can produce enough timber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to meet demands in a small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land space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500" y="1953100"/>
            <a:ext cx="4135450" cy="23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278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Indirect Deforestation</a:t>
            </a: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518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•Some loss of forests comes from indirect causes not associated with cutting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Causes of indirect deforestation: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•Pollution (including acid rain)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•Climate change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•Pathogens and Insects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325" y="1232900"/>
            <a:ext cx="3335975" cy="33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of forest conservation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4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Preserve biological hotspots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Preserve remaining frontier forests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Cease all logging in old-growth forests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Restore lakes and rivers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conservation profitable </a:t>
            </a:r>
            <a:endParaRPr sz="2400"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000" y="318425"/>
            <a:ext cx="4079700" cy="215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925" y="2705350"/>
            <a:ext cx="4829774" cy="20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agriculture?</a:t>
            </a:r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538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/>
              <a:t>•The practice of cultivating land to grow crops and support animals for food or other products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/>
              <a:t>•</a:t>
            </a:r>
            <a:r>
              <a:rPr lang="en" sz="2400" u="sng"/>
              <a:t>Agricultural Land</a:t>
            </a:r>
            <a:r>
              <a:rPr lang="en" sz="2400"/>
              <a:t> is defined as any area devoted to agriculture, the systematic and controlled use of living organisms (crop or livestock)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•36% of the World’s land is considered suitable for agricultural land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200" y="335125"/>
            <a:ext cx="3144600" cy="209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0200" y="2783915"/>
            <a:ext cx="3144600" cy="165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does agricultural land occur?</a:t>
            </a: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Agricultural land is not available equally all over the world. To have productive agricultural land there must be: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Nutrient rich soil</a:t>
            </a:r>
            <a:endParaRPr sz="2400">
              <a:solidFill>
                <a:srgbClr val="A6B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Moderate temperature/precipitation</a:t>
            </a:r>
            <a:endParaRPr sz="2400">
              <a:solidFill>
                <a:srgbClr val="A6B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Access to water</a:t>
            </a:r>
            <a:endParaRPr sz="2400">
              <a:solidFill>
                <a:srgbClr val="A6B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Access to local/world markets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400" y="2349450"/>
            <a:ext cx="3505750" cy="19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311700" y="21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Agricultural Land</a:t>
            </a: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528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 u="sng">
                <a:solidFill>
                  <a:srgbClr val="000000"/>
                </a:solidFill>
              </a:rPr>
              <a:t>Arable land</a:t>
            </a:r>
            <a:r>
              <a:rPr lang="en" sz="2400">
                <a:solidFill>
                  <a:srgbClr val="000000"/>
                </a:solidFill>
              </a:rPr>
              <a:t>- land used for producing crops requiring annual replanting (means “able to be plowed”)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>
              <a:solidFill>
                <a:srgbClr val="A6B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 u="sng">
                <a:solidFill>
                  <a:srgbClr val="000000"/>
                </a:solidFill>
              </a:rPr>
              <a:t>Permanent cropland</a:t>
            </a:r>
            <a:r>
              <a:rPr lang="en" sz="2400">
                <a:solidFill>
                  <a:srgbClr val="000000"/>
                </a:solidFill>
              </a:rPr>
              <a:t>- land used for crops that do not require annual replanting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rgbClr val="A6B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 u="sng">
                <a:solidFill>
                  <a:srgbClr val="000000"/>
                </a:solidFill>
              </a:rPr>
              <a:t>Pastures</a:t>
            </a:r>
            <a:r>
              <a:rPr lang="en" sz="2400">
                <a:solidFill>
                  <a:srgbClr val="000000"/>
                </a:solidFill>
              </a:rPr>
              <a:t>- natural or artificial grasslands used for livestock grazing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9075" y="211225"/>
            <a:ext cx="2712525" cy="18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500" y="1938175"/>
            <a:ext cx="2586350" cy="17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8000" y="3655500"/>
            <a:ext cx="3416000" cy="11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178525" y="178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do agriculture?</a:t>
            </a: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245125" y="863550"/>
            <a:ext cx="568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Industrialized agriculture</a:t>
            </a:r>
            <a:endParaRPr sz="2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Mechanization</a:t>
            </a:r>
            <a:r>
              <a:rPr lang="en" sz="2400">
                <a:solidFill>
                  <a:srgbClr val="404040"/>
                </a:solidFill>
              </a:rPr>
              <a:t> and </a:t>
            </a:r>
            <a:r>
              <a:rPr lang="en" sz="2400">
                <a:solidFill>
                  <a:srgbClr val="FF0000"/>
                </a:solidFill>
              </a:rPr>
              <a:t>standardization</a:t>
            </a:r>
            <a:r>
              <a:rPr lang="en" sz="2400">
                <a:solidFill>
                  <a:srgbClr val="404040"/>
                </a:solidFill>
              </a:rPr>
              <a:t> applied to food production</a:t>
            </a:r>
            <a:endParaRPr sz="2400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Uses lots of fossil fuels, water, fertilizers, and pesticides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Produces </a:t>
            </a:r>
            <a:r>
              <a:rPr lang="en" sz="2400" u="sng">
                <a:solidFill>
                  <a:srgbClr val="000000"/>
                </a:solidFill>
              </a:rPr>
              <a:t>monocultures</a:t>
            </a:r>
            <a:r>
              <a:rPr lang="en" sz="2400">
                <a:solidFill>
                  <a:srgbClr val="000000"/>
                </a:solidFill>
              </a:rPr>
              <a:t> (one single type of crop grown on a large area of land)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Mostly done in developed (rich) countries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875" y="404425"/>
            <a:ext cx="2913275" cy="194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925" y="2806345"/>
            <a:ext cx="3026525" cy="169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impacts on Earth systems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How do humans utilize resources in Earth systems?</a:t>
            </a:r>
            <a:endParaRPr sz="24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What is the environmental impact of our resource use?</a:t>
            </a:r>
            <a:endParaRPr sz="24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Who should control how humans use resources?</a:t>
            </a:r>
            <a:endParaRPr sz="2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311700" y="212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do agriculture?</a:t>
            </a:r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468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Plantation agriculture</a:t>
            </a:r>
            <a:endParaRPr sz="2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Industrialized agriculture in developing countries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Uses permanent cropland in most cases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Crops (bananas, cacao, coffee) are grown for export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800" y="304575"/>
            <a:ext cx="3845400" cy="184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800" y="2571750"/>
            <a:ext cx="3845400" cy="218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do agriculture?</a:t>
            </a:r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Traditional agriculture</a:t>
            </a:r>
            <a:r>
              <a:rPr lang="en" sz="2400">
                <a:solidFill>
                  <a:srgbClr val="000000"/>
                </a:solidFill>
              </a:rPr>
              <a:t> – involves almost half of the world population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Subsistence agriculture</a:t>
            </a:r>
            <a:endParaRPr sz="2400" u="sng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Produces only enough crops for a family to survive</a:t>
            </a:r>
            <a:endParaRPr sz="2400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Uses human labor and draft animals</a:t>
            </a:r>
            <a:endParaRPr sz="2400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Used by the grower or sold locally</a:t>
            </a:r>
            <a:endParaRPr sz="2400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Intensive agriculture</a:t>
            </a:r>
            <a:endParaRPr sz="2400" u="sng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6B727"/>
                </a:solidFill>
              </a:rPr>
              <a:t>•</a:t>
            </a:r>
            <a:r>
              <a:rPr lang="en" sz="2400">
                <a:solidFill>
                  <a:srgbClr val="000000"/>
                </a:solidFill>
              </a:rPr>
              <a:t>Uses more energy, labor and water to increase the amount of food produced so there is extra to sell to market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25" y="152400"/>
            <a:ext cx="387656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690" y="152400"/>
            <a:ext cx="4162425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161900" y="2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Subsidy in Agriculture</a:t>
            </a:r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161900" y="35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</a:rPr>
              <a:t>:Fossil fuel energy and human energy input per calorie of food produced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240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rgbClr val="404040"/>
                </a:solidFill>
              </a:rPr>
              <a:t>In US: </a:t>
            </a:r>
            <a:r>
              <a:rPr lang="en" sz="2400">
                <a:solidFill>
                  <a:srgbClr val="FF0000"/>
                </a:solidFill>
              </a:rPr>
              <a:t>10-calorie </a:t>
            </a:r>
            <a:r>
              <a:rPr lang="en" sz="2400">
                <a:solidFill>
                  <a:srgbClr val="404040"/>
                </a:solidFill>
              </a:rPr>
              <a:t>energy input for every </a:t>
            </a:r>
            <a:r>
              <a:rPr lang="en" sz="2400">
                <a:solidFill>
                  <a:srgbClr val="FF0000"/>
                </a:solidFill>
              </a:rPr>
              <a:t>1 calorie </a:t>
            </a:r>
            <a:r>
              <a:rPr lang="en" sz="2400">
                <a:solidFill>
                  <a:srgbClr val="404040"/>
                </a:solidFill>
              </a:rPr>
              <a:t>you consume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rgbClr val="404040"/>
                </a:solidFill>
              </a:rPr>
              <a:t>Most of this is due to </a:t>
            </a:r>
            <a:r>
              <a:rPr lang="en" sz="2400">
                <a:solidFill>
                  <a:srgbClr val="FF0000"/>
                </a:solidFill>
              </a:rPr>
              <a:t>fossil fuel use </a:t>
            </a:r>
            <a:endParaRPr sz="2400">
              <a:solidFill>
                <a:srgbClr val="FF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○"/>
            </a:pPr>
            <a:r>
              <a:rPr lang="en" sz="2400">
                <a:solidFill>
                  <a:srgbClr val="404040"/>
                </a:solidFill>
              </a:rPr>
              <a:t>Fertilizers,pesticides</a:t>
            </a:r>
            <a:endParaRPr sz="2400">
              <a:solidFill>
                <a:srgbClr val="40404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○"/>
            </a:pPr>
            <a:r>
              <a:rPr lang="en" sz="2400">
                <a:solidFill>
                  <a:srgbClr val="404040"/>
                </a:solidFill>
              </a:rPr>
              <a:t>Tractors, machinery</a:t>
            </a:r>
            <a:endParaRPr sz="2400">
              <a:solidFill>
                <a:srgbClr val="40404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○"/>
            </a:pPr>
            <a:r>
              <a:rPr lang="en" sz="2400">
                <a:solidFill>
                  <a:srgbClr val="404040"/>
                </a:solidFill>
              </a:rPr>
              <a:t>Irrigation</a:t>
            </a:r>
            <a:endParaRPr sz="2400">
              <a:solidFill>
                <a:srgbClr val="40404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○"/>
            </a:pPr>
            <a:r>
              <a:rPr lang="en" sz="2400">
                <a:solidFill>
                  <a:srgbClr val="404040"/>
                </a:solidFill>
              </a:rPr>
              <a:t>Transportation</a:t>
            </a:r>
            <a:endParaRPr sz="2400">
              <a:solidFill>
                <a:srgbClr val="40404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311700" y="228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Farm Subsidy</a:t>
            </a:r>
            <a:endParaRPr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98749"/>
            <a:ext cx="4453526" cy="34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00" y="998750"/>
            <a:ext cx="4733400" cy="37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</a:t>
            </a:r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:</a:t>
            </a:r>
            <a:r>
              <a:rPr lang="en" sz="2400">
                <a:solidFill>
                  <a:srgbClr val="404040"/>
                </a:solidFill>
              </a:rPr>
              <a:t>shift to mechanization, fertilization, irrigation, improved crop varieties over last 100 years </a:t>
            </a:r>
            <a:endParaRPr sz="2400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 in equipment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Higher crop yields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Larger farm sizes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 in technology</a:t>
            </a:r>
            <a:endParaRPr sz="2400"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550" y="185000"/>
            <a:ext cx="3251299" cy="21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550" y="2571749"/>
            <a:ext cx="3251302" cy="21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Mechanization</a:t>
            </a:r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rgbClr val="FF0000"/>
                </a:solidFill>
              </a:rPr>
              <a:t>Economies of scale: </a:t>
            </a:r>
            <a:r>
              <a:rPr lang="en" sz="2400">
                <a:solidFill>
                  <a:srgbClr val="404040"/>
                </a:solidFill>
              </a:rPr>
              <a:t>average costs of production fall as output increases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●"/>
            </a:pPr>
            <a:r>
              <a:rPr lang="en" sz="2400">
                <a:solidFill>
                  <a:srgbClr val="404040"/>
                </a:solidFill>
              </a:rPr>
              <a:t>Large upfront expenditure justified by profits from increased production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●"/>
            </a:pPr>
            <a:r>
              <a:rPr lang="en" sz="2400">
                <a:solidFill>
                  <a:srgbClr val="404040"/>
                </a:solidFill>
              </a:rPr>
              <a:t>Small farms cannot afford the up-front cost</a:t>
            </a:r>
            <a:endParaRPr sz="2400">
              <a:solidFill>
                <a:srgbClr val="40404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100" y="445025"/>
            <a:ext cx="3346200" cy="223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400" y="2833802"/>
            <a:ext cx="3346200" cy="1873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Increased farm sizes</a:t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36325"/>
            <a:ext cx="4242050" cy="293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450" y="920621"/>
            <a:ext cx="4242049" cy="3671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Monoculture</a:t>
            </a:r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Monoculture</a:t>
            </a:r>
            <a:r>
              <a:rPr lang="en" sz="2400"/>
              <a:t>: large scale planting of a single species or variety</a:t>
            </a:r>
            <a:endParaRPr sz="240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6" name="Google Shape;256;p40"/>
          <p:cNvSpPr txBox="1"/>
          <p:nvPr/>
        </p:nvSpPr>
        <p:spPr>
          <a:xfrm>
            <a:off x="311700" y="1804975"/>
            <a:ext cx="4632000" cy="29796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Benefits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Efficient planting, management and harvesting of crops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Requires less money and labor through the use of large equipment.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7" name="Google Shape;2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2008900"/>
            <a:ext cx="3961674" cy="2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Monoculture</a:t>
            </a:r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4700" cy="3416400"/>
          </a:xfrm>
          <a:prstGeom prst="rect">
            <a:avLst/>
          </a:prstGeom>
          <a:solidFill>
            <a:srgbClr val="F4CCCC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Drawbacks</a:t>
            </a:r>
            <a:endParaRPr sz="2400" b="1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Increased soil erosion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Less genetic diversity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</a:rPr>
              <a:t>Vulnerability to pests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</a:rPr>
              <a:t>Increased pesticide use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</a:rPr>
              <a:t>Loss of ecosystem diversity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Decreased soil health</a:t>
            </a:r>
            <a:endParaRPr sz="2400">
              <a:solidFill>
                <a:srgbClr val="00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</a:rPr>
              <a:t>Increased fertilizer use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64" name="Google Shape;2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525" y="1101175"/>
            <a:ext cx="2384321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Use Management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International categories of land use</a:t>
            </a:r>
            <a:endParaRPr sz="2400" u="sng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National Parks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Managed Resource Protected Areas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Habitat management areas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Nature reserves/wilderness areas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Protected landscapes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National monuments</a:t>
            </a:r>
            <a:endParaRPr sz="24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075" y="317275"/>
            <a:ext cx="3052351" cy="20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1838" y="2488250"/>
            <a:ext cx="1958825" cy="24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>
            <a:spLocks noGrp="1"/>
          </p:cNvSpPr>
          <p:nvPr>
            <p:ph type="body" idx="1"/>
          </p:nvPr>
        </p:nvSpPr>
        <p:spPr>
          <a:xfrm>
            <a:off x="178400" y="247950"/>
            <a:ext cx="4848600" cy="4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>
                <a:solidFill>
                  <a:srgbClr val="666666"/>
                </a:solidFill>
              </a:rPr>
              <a:t>Of Earth’s ½ million plant species there are ~3,000 agricultural crops</a:t>
            </a: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•150 species cultivated on large scale</a:t>
            </a: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•14 crop species provide most of the food consumed in the world</a:t>
            </a: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•6 plants provide 80% of the total calories for ALL humanity (coming from industries highly subsidized by developed countries)</a:t>
            </a: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767" y="445025"/>
            <a:ext cx="4046834" cy="39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>
            <a:spLocks noGrp="1"/>
          </p:cNvSpPr>
          <p:nvPr>
            <p:ph type="title"/>
          </p:nvPr>
        </p:nvSpPr>
        <p:spPr>
          <a:xfrm>
            <a:off x="311700" y="195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GMO production</a:t>
            </a: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body" idx="1"/>
          </p:nvPr>
        </p:nvSpPr>
        <p:spPr>
          <a:xfrm>
            <a:off x="137950" y="863550"/>
            <a:ext cx="564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GMO = Genetically Modified Organisms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Artificial selection</a:t>
            </a:r>
            <a:r>
              <a:rPr lang="en" sz="2400"/>
              <a:t> has been carried out by humans in agriculture for thousands of years</a:t>
            </a:r>
            <a:endParaRPr sz="240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Involves breeding desirable traits from different organisms to create a desired outcome.</a:t>
            </a:r>
            <a:endParaRPr sz="2400"/>
          </a:p>
        </p:txBody>
      </p:sp>
      <p:pic>
        <p:nvPicPr>
          <p:cNvPr id="277" name="Google Shape;2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800" y="920450"/>
            <a:ext cx="3298800" cy="322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GMO production</a:t>
            </a:r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311700" y="1368875"/>
            <a:ext cx="336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Modern techniques </a:t>
            </a:r>
            <a:r>
              <a:rPr lang="en" sz="2400">
                <a:solidFill>
                  <a:srgbClr val="404040"/>
                </a:solidFill>
              </a:rPr>
              <a:t>isolate a specific gene from one organism and transfer it into the genetic material of another</a:t>
            </a:r>
            <a:endParaRPr sz="2400">
              <a:solidFill>
                <a:srgbClr val="40404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121" y="1285479"/>
            <a:ext cx="5021174" cy="31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GMO production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body" idx="1"/>
          </p:nvPr>
        </p:nvSpPr>
        <p:spPr>
          <a:xfrm>
            <a:off x="311700" y="1485400"/>
            <a:ext cx="4682100" cy="2676000"/>
          </a:xfrm>
          <a:prstGeom prst="rect">
            <a:avLst/>
          </a:prstGeom>
          <a:solidFill>
            <a:srgbClr val="B6D7A8"/>
          </a:solidFill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Benefits</a:t>
            </a:r>
            <a:endParaRPr sz="2400"/>
          </a:p>
          <a:p>
            <a:pPr marL="457200" lvl="0" indent="-381000" algn="ctr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 in crop yield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 in desired traits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Decrease in production costs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Pest and drought resistance</a:t>
            </a:r>
            <a:endParaRPr sz="2400"/>
          </a:p>
        </p:txBody>
      </p:sp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350" y="1017725"/>
            <a:ext cx="2263928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Revolution Changes: GMO production</a:t>
            </a:r>
            <a:endParaRPr/>
          </a:p>
        </p:txBody>
      </p:sp>
      <p:sp>
        <p:nvSpPr>
          <p:cNvPr id="297" name="Google Shape;297;p46"/>
          <p:cNvSpPr txBox="1">
            <a:spLocks noGrp="1"/>
          </p:cNvSpPr>
          <p:nvPr>
            <p:ph type="body" idx="1"/>
          </p:nvPr>
        </p:nvSpPr>
        <p:spPr>
          <a:xfrm>
            <a:off x="311700" y="1435450"/>
            <a:ext cx="4532100" cy="2642700"/>
          </a:xfrm>
          <a:prstGeom prst="rect">
            <a:avLst/>
          </a:prstGeom>
          <a:solidFill>
            <a:srgbClr val="F4CCCC"/>
          </a:solidFill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Concerns</a:t>
            </a:r>
            <a:endParaRPr sz="2400"/>
          </a:p>
          <a:p>
            <a:pPr marL="457200" lvl="0" indent="-381000" algn="ctr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Are they safe for humans?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Can they be invasive? (loss of biodiversity?)</a:t>
            </a:r>
            <a:endParaRPr sz="24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Patent conflicts</a:t>
            </a:r>
            <a:endParaRPr sz="2400"/>
          </a:p>
        </p:txBody>
      </p:sp>
      <p:pic>
        <p:nvPicPr>
          <p:cNvPr id="298" name="Google Shape;29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250" y="1126275"/>
            <a:ext cx="3261051" cy="326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850" y="36013"/>
            <a:ext cx="6705600" cy="50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United States Land Management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175" y="1935150"/>
            <a:ext cx="3473550" cy="309145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federal government is the country’s largest landowner.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25% of the country (37% of Alaska)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Types of federal land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Rangelands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National forests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National parks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National wildlife refuges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Wilderness areas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59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United States Land Management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400" y="204550"/>
            <a:ext cx="3421350" cy="47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598100" cy="35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Management Policies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Maximize resource development/profit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Resource conservation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Restricted use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Preservation</a:t>
            </a:r>
            <a:endParaRPr sz="24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425" y="321200"/>
            <a:ext cx="3304178" cy="22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3825" y="2789435"/>
            <a:ext cx="3304175" cy="221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Management Policies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215125"/>
            <a:ext cx="3749700" cy="3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Conservation efforts say resource use should maximize the resource for the good of all and keep in mind the monetary value of nature.</a:t>
            </a:r>
            <a:endParaRPr sz="240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650" y="1315487"/>
            <a:ext cx="5153901" cy="31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management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4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73% of forests in the United States are privately owned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Harvesting of trees is allowed and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values are based on the size of trees,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location, and access to markets.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To keep market prices down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commercial harvesting is </a:t>
            </a:r>
            <a:r>
              <a:rPr lang="en" sz="2000" b="1"/>
              <a:t>subsidized</a:t>
            </a:r>
            <a:r>
              <a:rPr lang="en" sz="2000"/>
              <a:t>.</a:t>
            </a:r>
            <a:endParaRPr sz="20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275" y="1897600"/>
            <a:ext cx="3765651" cy="243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Harvest Practices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/>
              <a:t>Clearcutting</a:t>
            </a:r>
            <a:r>
              <a:rPr lang="en" sz="2400"/>
              <a:t>: removing all or nearly all the trees in an area</a:t>
            </a:r>
            <a:endParaRPr sz="2400"/>
          </a:p>
        </p:txBody>
      </p:sp>
      <p:sp>
        <p:nvSpPr>
          <p:cNvPr id="117" name="Google Shape;117;p21"/>
          <p:cNvSpPr txBox="1"/>
          <p:nvPr/>
        </p:nvSpPr>
        <p:spPr>
          <a:xfrm>
            <a:off x="798975" y="2080700"/>
            <a:ext cx="3279300" cy="2496900"/>
          </a:xfrm>
          <a:prstGeom prst="rect">
            <a:avLst/>
          </a:prstGeom>
          <a:solidFill>
            <a:srgbClr val="B6D7A8"/>
          </a:solidFill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Proxima Nova"/>
                <a:ea typeface="Proxima Nova"/>
                <a:cs typeface="Proxima Nova"/>
                <a:sym typeface="Proxima Nova"/>
              </a:rPr>
              <a:t>Benefits</a:t>
            </a:r>
            <a:endParaRPr sz="2400" u="sng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Easiest/most economical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Usually replanted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4746600" y="2080700"/>
            <a:ext cx="3876000" cy="2496900"/>
          </a:xfrm>
          <a:prstGeom prst="rect">
            <a:avLst/>
          </a:prstGeom>
          <a:solidFill>
            <a:srgbClr val="EA9999"/>
          </a:solidFill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Proxima Nova"/>
                <a:ea typeface="Proxima Nova"/>
                <a:cs typeface="Proxima Nova"/>
                <a:sym typeface="Proxima Nova"/>
              </a:rPr>
              <a:t>Environmental impacts</a:t>
            </a:r>
            <a:endParaRPr sz="2400" u="sng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Loss of biodiversity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Increased erosion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Stream sedimentation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Change in local climate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Microsoft Office PowerPoint</Application>
  <PresentationFormat>On-screen Show (16:9)</PresentationFormat>
  <Paragraphs>184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Proxima Nova</vt:lpstr>
      <vt:lpstr>Arial</vt:lpstr>
      <vt:lpstr>Spearmint</vt:lpstr>
      <vt:lpstr>APES Unit 5</vt:lpstr>
      <vt:lpstr>Human impacts on Earth systems</vt:lpstr>
      <vt:lpstr>Land Use Management</vt:lpstr>
      <vt:lpstr>United States Land Management</vt:lpstr>
      <vt:lpstr>United States Land Management</vt:lpstr>
      <vt:lpstr>Land Management Policies</vt:lpstr>
      <vt:lpstr>Land Management Policies</vt:lpstr>
      <vt:lpstr>Forest management</vt:lpstr>
      <vt:lpstr>Commercial Harvest Practices</vt:lpstr>
      <vt:lpstr>Commercial Harvest Practices</vt:lpstr>
      <vt:lpstr>Trees provide ecological services</vt:lpstr>
      <vt:lpstr>Commercial Harvest Practices</vt:lpstr>
      <vt:lpstr>Commercial Harvest Practices</vt:lpstr>
      <vt:lpstr>Indirect Deforestation</vt:lpstr>
      <vt:lpstr>Goals of forest conservation</vt:lpstr>
      <vt:lpstr>What is agriculture?</vt:lpstr>
      <vt:lpstr>Where does agricultural land occur?</vt:lpstr>
      <vt:lpstr>Types of Agricultural Land</vt:lpstr>
      <vt:lpstr>How do we do agriculture?</vt:lpstr>
      <vt:lpstr>How do we do agriculture?</vt:lpstr>
      <vt:lpstr>How do we do agriculture?</vt:lpstr>
      <vt:lpstr>PowerPoint Presentation</vt:lpstr>
      <vt:lpstr>Energy Subsidy in Agriculture</vt:lpstr>
      <vt:lpstr>Farm Subsidy</vt:lpstr>
      <vt:lpstr>Green Revolution</vt:lpstr>
      <vt:lpstr>Mechanization</vt:lpstr>
      <vt:lpstr>Green Revolution changes: Increased farm sizes</vt:lpstr>
      <vt:lpstr>Green Revolution changes: Monoculture</vt:lpstr>
      <vt:lpstr>Green Revolution changes: Monoculture</vt:lpstr>
      <vt:lpstr>PowerPoint Presentation</vt:lpstr>
      <vt:lpstr>Green Revolution Changes: GMO production</vt:lpstr>
      <vt:lpstr>Green Revolution Changes: GMO production</vt:lpstr>
      <vt:lpstr>Green Revolution Changes: GMO production</vt:lpstr>
      <vt:lpstr>Green Revolution Changes: GMO production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APES Unit 5</dc:title>
  <dc:creator>Leslie Lamberth</dc:creator>
  <cp:lastModifiedBy>Leslie Lamberth</cp:lastModifiedBy>
  <cp:revision>1</cp:revision>
  <dcterms:modified xsi:type="dcterms:W3CDTF">2020-03-27T03:07:55Z</dcterms:modified>
</cp:coreProperties>
</file>