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4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Lst>
  <p:sldSz cx="9144000" cy="5143500" type="screen16x9"/>
  <p:notesSz cx="6858000" cy="9144000"/>
  <p:embeddedFontLst>
    <p:embeddedFont>
      <p:font typeface="Proxima Nova"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56"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1deb4ebcb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1deb4ebcb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1deb4ebcb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1deb4ebcb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1deb4ebcb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1deb4ebcb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71deb4ebcb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71deb4ebcb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71deb4ebcb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71deb4ebcb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1deb4ebcb_0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71deb4ebcb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1deb4ebcb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71deb4ebc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71deb4ebcb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71deb4ebc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71deb4ebcb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71deb4ebcb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deb4ebcb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71deb4ebcb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1deb4ebcb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71deb4ebcb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1deb4ebcb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1deb4ebcb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71deb4ebcb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71deb4ebcb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71f70adca5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71f70adca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71f70adca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71f70adca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720354495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72035449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20354495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20354495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20354495e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720354495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20354495e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20354495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20354495e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720354495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720354495e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720354495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720354495e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720354495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1deb4ebcb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1deb4ebcb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720354495e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720354495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7207a2579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7207a257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207a2579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207a2579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720ceca8a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720ceca8a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720ceca8ac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720ceca8a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20ceca8ac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20ceca8a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720ceca8a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720ceca8a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720ceca8ac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720ceca8a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720ceca8ac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720ceca8a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720ceca8ac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720ceca8a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71deb4ebcb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71deb4ebcb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720ceca8ac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720ceca8a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7215db1ab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7215db1ab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7215db1ab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7215db1ab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7215db1abd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7215db1ab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7215db1abd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7215db1ab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7215db1abd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7215db1ab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7215db1abd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7215db1ab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1deb4ebcb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71deb4ebcb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1deb4ebcb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1deb4ebcb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71deb4ebcb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71deb4ebcb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1deb4ebcb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1deb4ebcb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1deb4ebcb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1deb4ebc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274E13"/>
        </a:solidFill>
        <a:effectLst/>
      </p:bgPr>
    </p:bg>
    <p:spTree>
      <p:nvGrpSpPr>
        <p:cNvPr id="1" name="Shape 59"/>
        <p:cNvGrpSpPr/>
        <p:nvPr/>
      </p:nvGrpSpPr>
      <p:grpSpPr>
        <a:xfrm>
          <a:off x="0" y="0"/>
          <a:ext cx="0" cy="0"/>
          <a:chOff x="0" y="0"/>
          <a:chExt cx="0" cy="0"/>
        </a:xfrm>
      </p:grpSpPr>
      <p:cxnSp>
        <p:nvCxnSpPr>
          <p:cNvPr id="60" name="Google Shape;60;p14"/>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61" name="Google Shape;61;p14"/>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62" name="Google Shape;62;p14"/>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63" name="Google Shape;6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64"/>
        <p:cNvGrpSpPr/>
        <p:nvPr/>
      </p:nvGrpSpPr>
      <p:grpSpPr>
        <a:xfrm>
          <a:off x="0" y="0"/>
          <a:ext cx="0" cy="0"/>
          <a:chOff x="0" y="0"/>
          <a:chExt cx="0" cy="0"/>
        </a:xfrm>
      </p:grpSpPr>
      <p:cxnSp>
        <p:nvCxnSpPr>
          <p:cNvPr id="65" name="Google Shape;65;p15"/>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66" name="Google Shape;66;p15"/>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67" name="Google Shape;67;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
        <p:cNvGrpSpPr/>
        <p:nvPr/>
      </p:nvGrpSpPr>
      <p:grpSpPr>
        <a:xfrm>
          <a:off x="0" y="0"/>
          <a:ext cx="0" cy="0"/>
          <a:chOff x="0" y="0"/>
          <a:chExt cx="0" cy="0"/>
        </a:xfrm>
      </p:grpSpPr>
      <p:sp>
        <p:nvSpPr>
          <p:cNvPr id="69" name="Google Shape;69;p16"/>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2" name="Google Shape;7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 name="Google Shape;75;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7" name="Google Shape;77;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 name="Google Shape;8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3" name="Google Shape;83;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4" name="Google Shape;8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85"/>
        <p:cNvGrpSpPr/>
        <p:nvPr/>
      </p:nvGrpSpPr>
      <p:grpSpPr>
        <a:xfrm>
          <a:off x="0" y="0"/>
          <a:ext cx="0" cy="0"/>
          <a:chOff x="0" y="0"/>
          <a:chExt cx="0" cy="0"/>
        </a:xfrm>
      </p:grpSpPr>
      <p:sp>
        <p:nvSpPr>
          <p:cNvPr id="86" name="Google Shape;86;p20"/>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7" name="Google Shape;8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8"/>
        <p:cNvGrpSpPr/>
        <p:nvPr/>
      </p:nvGrpSpPr>
      <p:grpSpPr>
        <a:xfrm>
          <a:off x="0" y="0"/>
          <a:ext cx="0" cy="0"/>
          <a:chOff x="0" y="0"/>
          <a:chExt cx="0" cy="0"/>
        </a:xfrm>
      </p:grpSpPr>
      <p:sp>
        <p:nvSpPr>
          <p:cNvPr id="89" name="Google Shape;89;p21"/>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 name="Google Shape;90;p21"/>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91" name="Google Shape;91;p21"/>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2" name="Google Shape;92;p21"/>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3" name="Google Shape;93;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94" name="Google Shape;9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
        <p:cNvGrpSpPr/>
        <p:nvPr/>
      </p:nvGrpSpPr>
      <p:grpSpPr>
        <a:xfrm>
          <a:off x="0" y="0"/>
          <a:ext cx="0" cy="0"/>
          <a:chOff x="0" y="0"/>
          <a:chExt cx="0" cy="0"/>
        </a:xfrm>
      </p:grpSpPr>
      <p:sp>
        <p:nvSpPr>
          <p:cNvPr id="96" name="Google Shape;96;p22"/>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100"/>
              <a:buNone/>
              <a:defRPr sz="2100"/>
            </a:lvl1pPr>
          </a:lstStyle>
          <a:p>
            <a:endParaRPr/>
          </a:p>
        </p:txBody>
      </p:sp>
      <p:sp>
        <p:nvSpPr>
          <p:cNvPr id="97" name="Google Shape;97;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
        <p:cNvGrpSpPr/>
        <p:nvPr/>
      </p:nvGrpSpPr>
      <p:grpSpPr>
        <a:xfrm>
          <a:off x="0" y="0"/>
          <a:ext cx="0" cy="0"/>
          <a:chOff x="0" y="0"/>
          <a:chExt cx="0" cy="0"/>
        </a:xfrm>
      </p:grpSpPr>
      <p:sp>
        <p:nvSpPr>
          <p:cNvPr id="99" name="Google Shape;99;p23"/>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3"/>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0"/>
              <a:buNone/>
              <a:defRPr sz="14000" b="1"/>
            </a:lvl1pPr>
            <a:lvl2pPr lvl="1" algn="ctr" rtl="0">
              <a:spcBef>
                <a:spcPts val="0"/>
              </a:spcBef>
              <a:spcAft>
                <a:spcPts val="0"/>
              </a:spcAft>
              <a:buSzPts val="14000"/>
              <a:buNone/>
              <a:defRPr sz="14000" b="1"/>
            </a:lvl2pPr>
            <a:lvl3pPr lvl="2" algn="ctr" rtl="0">
              <a:spcBef>
                <a:spcPts val="0"/>
              </a:spcBef>
              <a:spcAft>
                <a:spcPts val="0"/>
              </a:spcAft>
              <a:buSzPts val="14000"/>
              <a:buNone/>
              <a:defRPr sz="14000" b="1"/>
            </a:lvl3pPr>
            <a:lvl4pPr lvl="3" algn="ctr" rtl="0">
              <a:spcBef>
                <a:spcPts val="0"/>
              </a:spcBef>
              <a:spcAft>
                <a:spcPts val="0"/>
              </a:spcAft>
              <a:buSzPts val="14000"/>
              <a:buNone/>
              <a:defRPr sz="14000" b="1"/>
            </a:lvl4pPr>
            <a:lvl5pPr lvl="4" algn="ctr" rtl="0">
              <a:spcBef>
                <a:spcPts val="0"/>
              </a:spcBef>
              <a:spcAft>
                <a:spcPts val="0"/>
              </a:spcAft>
              <a:buSzPts val="14000"/>
              <a:buNone/>
              <a:defRPr sz="14000" b="1"/>
            </a:lvl5pPr>
            <a:lvl6pPr lvl="5" algn="ctr" rtl="0">
              <a:spcBef>
                <a:spcPts val="0"/>
              </a:spcBef>
              <a:spcAft>
                <a:spcPts val="0"/>
              </a:spcAft>
              <a:buSzPts val="14000"/>
              <a:buNone/>
              <a:defRPr sz="14000" b="1"/>
            </a:lvl6pPr>
            <a:lvl7pPr lvl="6" algn="ctr" rtl="0">
              <a:spcBef>
                <a:spcPts val="0"/>
              </a:spcBef>
              <a:spcAft>
                <a:spcPts val="0"/>
              </a:spcAft>
              <a:buSzPts val="14000"/>
              <a:buNone/>
              <a:defRPr sz="14000" b="1"/>
            </a:lvl7pPr>
            <a:lvl8pPr lvl="7" algn="ctr" rtl="0">
              <a:spcBef>
                <a:spcPts val="0"/>
              </a:spcBef>
              <a:spcAft>
                <a:spcPts val="0"/>
              </a:spcAft>
              <a:buSzPts val="14000"/>
              <a:buNone/>
              <a:defRPr sz="14000" b="1"/>
            </a:lvl8pPr>
            <a:lvl9pPr lvl="8" algn="ctr" rtl="0">
              <a:spcBef>
                <a:spcPts val="0"/>
              </a:spcBef>
              <a:spcAft>
                <a:spcPts val="0"/>
              </a:spcAft>
              <a:buSzPts val="14000"/>
              <a:buNone/>
              <a:defRPr sz="14000" b="1"/>
            </a:lvl9pPr>
          </a:lstStyle>
          <a:p>
            <a:r>
              <a:t>xx%</a:t>
            </a:r>
          </a:p>
        </p:txBody>
      </p:sp>
      <p:sp>
        <p:nvSpPr>
          <p:cNvPr id="101" name="Google Shape;101;p23"/>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2" name="Google Shape;10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57" name="Google Shape;57;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58" name="Google Shape;58;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Proxima Nova"/>
                <a:ea typeface="Proxima Nova"/>
                <a:cs typeface="Proxima Nova"/>
                <a:sym typeface="Proxima Nova"/>
              </a:defRPr>
            </a:lvl1pPr>
            <a:lvl2pPr lvl="1" algn="r" rtl="0">
              <a:buNone/>
              <a:defRPr sz="1000">
                <a:solidFill>
                  <a:schemeClr val="dk1"/>
                </a:solidFill>
                <a:latin typeface="Proxima Nova"/>
                <a:ea typeface="Proxima Nova"/>
                <a:cs typeface="Proxima Nova"/>
                <a:sym typeface="Proxima Nova"/>
              </a:defRPr>
            </a:lvl2pPr>
            <a:lvl3pPr lvl="2" algn="r" rtl="0">
              <a:buNone/>
              <a:defRPr sz="1000">
                <a:solidFill>
                  <a:schemeClr val="dk1"/>
                </a:solidFill>
                <a:latin typeface="Proxima Nova"/>
                <a:ea typeface="Proxima Nova"/>
                <a:cs typeface="Proxima Nova"/>
                <a:sym typeface="Proxima Nova"/>
              </a:defRPr>
            </a:lvl3pPr>
            <a:lvl4pPr lvl="3" algn="r" rtl="0">
              <a:buNone/>
              <a:defRPr sz="1000">
                <a:solidFill>
                  <a:schemeClr val="dk1"/>
                </a:solidFill>
                <a:latin typeface="Proxima Nova"/>
                <a:ea typeface="Proxima Nova"/>
                <a:cs typeface="Proxima Nova"/>
                <a:sym typeface="Proxima Nova"/>
              </a:defRPr>
            </a:lvl4pPr>
            <a:lvl5pPr lvl="4" algn="r" rtl="0">
              <a:buNone/>
              <a:defRPr sz="1000">
                <a:solidFill>
                  <a:schemeClr val="dk1"/>
                </a:solidFill>
                <a:latin typeface="Proxima Nova"/>
                <a:ea typeface="Proxima Nova"/>
                <a:cs typeface="Proxima Nova"/>
                <a:sym typeface="Proxima Nova"/>
              </a:defRPr>
            </a:lvl5pPr>
            <a:lvl6pPr lvl="5" algn="r" rtl="0">
              <a:buNone/>
              <a:defRPr sz="1000">
                <a:solidFill>
                  <a:schemeClr val="dk1"/>
                </a:solidFill>
                <a:latin typeface="Proxima Nova"/>
                <a:ea typeface="Proxima Nova"/>
                <a:cs typeface="Proxima Nova"/>
                <a:sym typeface="Proxima Nova"/>
              </a:defRPr>
            </a:lvl6pPr>
            <a:lvl7pPr lvl="6" algn="r" rtl="0">
              <a:buNone/>
              <a:defRPr sz="1000">
                <a:solidFill>
                  <a:schemeClr val="dk1"/>
                </a:solidFill>
                <a:latin typeface="Proxima Nova"/>
                <a:ea typeface="Proxima Nova"/>
                <a:cs typeface="Proxima Nova"/>
                <a:sym typeface="Proxima Nova"/>
              </a:defRPr>
            </a:lvl7pPr>
            <a:lvl8pPr lvl="7" algn="r" rtl="0">
              <a:buNone/>
              <a:defRPr sz="1000">
                <a:solidFill>
                  <a:schemeClr val="dk1"/>
                </a:solidFill>
                <a:latin typeface="Proxima Nova"/>
                <a:ea typeface="Proxima Nova"/>
                <a:cs typeface="Proxima Nova"/>
                <a:sym typeface="Proxima Nova"/>
              </a:defRPr>
            </a:lvl8pPr>
            <a:lvl9pPr lvl="8" algn="r" rtl="0">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5"/>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APES Unit 5</a:t>
            </a:r>
            <a:endParaRPr/>
          </a:p>
        </p:txBody>
      </p:sp>
      <p:sp>
        <p:nvSpPr>
          <p:cNvPr id="110" name="Google Shape;110;p25"/>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Land and Water Use:</a:t>
            </a:r>
            <a:endParaRPr/>
          </a:p>
          <a:p>
            <a:pPr marL="0" lvl="0" indent="0" algn="l" rtl="0">
              <a:spcBef>
                <a:spcPts val="0"/>
              </a:spcBef>
              <a:spcAft>
                <a:spcPts val="0"/>
              </a:spcAft>
              <a:buNone/>
            </a:pPr>
            <a:r>
              <a:rPr lang="en"/>
              <a:t>Agricultural Practices and Solutions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4"/>
          <p:cNvPicPr preferRelativeResize="0"/>
          <p:nvPr/>
        </p:nvPicPr>
        <p:blipFill>
          <a:blip r:embed="rId3">
            <a:alphaModFix/>
          </a:blip>
          <a:stretch>
            <a:fillRect/>
          </a:stretch>
        </p:blipFill>
        <p:spPr>
          <a:xfrm>
            <a:off x="1176425" y="152400"/>
            <a:ext cx="6791158"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311700" y="445025"/>
            <a:ext cx="4548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Environmental Concerns from CAFO’s</a:t>
            </a:r>
            <a:endParaRPr/>
          </a:p>
        </p:txBody>
      </p:sp>
      <p:sp>
        <p:nvSpPr>
          <p:cNvPr id="177" name="Google Shape;177;p35"/>
          <p:cNvSpPr txBox="1">
            <a:spLocks noGrp="1"/>
          </p:cNvSpPr>
          <p:nvPr>
            <p:ph type="body" idx="1"/>
          </p:nvPr>
        </p:nvSpPr>
        <p:spPr>
          <a:xfrm>
            <a:off x="311700" y="2034700"/>
            <a:ext cx="4382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4. Ethical treatment of animals. </a:t>
            </a:r>
            <a:endParaRPr sz="2400"/>
          </a:p>
          <a:p>
            <a:pPr marL="0" lvl="0" indent="0" algn="l" rtl="0">
              <a:spcBef>
                <a:spcPts val="1600"/>
              </a:spcBef>
              <a:spcAft>
                <a:spcPts val="0"/>
              </a:spcAft>
              <a:buNone/>
            </a:pPr>
            <a:endParaRPr sz="2400"/>
          </a:p>
          <a:p>
            <a:pPr marL="0" lvl="0" indent="0" algn="l" rtl="0">
              <a:spcBef>
                <a:spcPts val="1600"/>
              </a:spcBef>
              <a:spcAft>
                <a:spcPts val="1600"/>
              </a:spcAft>
              <a:buNone/>
            </a:pPr>
            <a:r>
              <a:rPr lang="en" sz="2400"/>
              <a:t>5. Nutritional content of food.</a:t>
            </a:r>
            <a:endParaRPr sz="2400"/>
          </a:p>
        </p:txBody>
      </p:sp>
      <p:pic>
        <p:nvPicPr>
          <p:cNvPr id="178" name="Google Shape;178;p35"/>
          <p:cNvPicPr preferRelativeResize="0"/>
          <p:nvPr/>
        </p:nvPicPr>
        <p:blipFill>
          <a:blip r:embed="rId3">
            <a:alphaModFix/>
          </a:blip>
          <a:stretch>
            <a:fillRect/>
          </a:stretch>
        </p:blipFill>
        <p:spPr>
          <a:xfrm>
            <a:off x="5013000" y="152400"/>
            <a:ext cx="3630491" cy="48386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Meat Production on Rangelands</a:t>
            </a:r>
            <a:endParaRPr/>
          </a:p>
        </p:txBody>
      </p:sp>
      <p:sp>
        <p:nvSpPr>
          <p:cNvPr id="184" name="Google Shape;184;p36"/>
          <p:cNvSpPr txBox="1">
            <a:spLocks noGrp="1"/>
          </p:cNvSpPr>
          <p:nvPr>
            <p:ph type="body" idx="1"/>
          </p:nvPr>
        </p:nvSpPr>
        <p:spPr>
          <a:xfrm>
            <a:off x="178525" y="1152475"/>
            <a:ext cx="8826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u="sng">
                <a:solidFill>
                  <a:srgbClr val="666666"/>
                </a:solidFill>
              </a:rPr>
              <a:t>Rangelands</a:t>
            </a:r>
            <a:r>
              <a:rPr lang="en" sz="2400">
                <a:solidFill>
                  <a:srgbClr val="666666"/>
                </a:solidFill>
              </a:rPr>
              <a:t>: Dry, open grasslands used for the grazing of cattle</a:t>
            </a:r>
            <a:endParaRPr sz="2400">
              <a:solidFill>
                <a:srgbClr val="666666"/>
              </a:solidFill>
            </a:endParaRPr>
          </a:p>
          <a:p>
            <a:pPr marL="0" lvl="0" indent="0" algn="l" rtl="0">
              <a:spcBef>
                <a:spcPts val="1600"/>
              </a:spcBef>
              <a:spcAft>
                <a:spcPts val="0"/>
              </a:spcAft>
              <a:buNone/>
            </a:pPr>
            <a:endParaRPr sz="2400">
              <a:solidFill>
                <a:srgbClr val="666666"/>
              </a:solidFill>
            </a:endParaRPr>
          </a:p>
          <a:p>
            <a:pPr marL="457200" lvl="0" indent="-381000" algn="l" rtl="0">
              <a:spcBef>
                <a:spcPts val="1600"/>
              </a:spcBef>
              <a:spcAft>
                <a:spcPts val="0"/>
              </a:spcAft>
              <a:buClr>
                <a:srgbClr val="666666"/>
              </a:buClr>
              <a:buSzPts val="2400"/>
              <a:buChar char="●"/>
            </a:pPr>
            <a:r>
              <a:rPr lang="en" sz="2400">
                <a:solidFill>
                  <a:srgbClr val="666666"/>
                </a:solidFill>
              </a:rPr>
              <a:t>Free-range grazing</a:t>
            </a:r>
            <a:endParaRPr sz="2400">
              <a:solidFill>
                <a:srgbClr val="666666"/>
              </a:solidFill>
            </a:endParaRPr>
          </a:p>
          <a:p>
            <a:pPr marL="457200" lvl="0" indent="0" algn="l" rtl="0">
              <a:spcBef>
                <a:spcPts val="0"/>
              </a:spcBef>
              <a:spcAft>
                <a:spcPts val="0"/>
              </a:spcAft>
              <a:buNone/>
            </a:pPr>
            <a:endParaRPr sz="2400">
              <a:solidFill>
                <a:srgbClr val="666666"/>
              </a:solidFill>
            </a:endParaRPr>
          </a:p>
          <a:p>
            <a:pPr marL="457200" lvl="0" indent="-381000" algn="l" rtl="0">
              <a:spcBef>
                <a:spcPts val="0"/>
              </a:spcBef>
              <a:spcAft>
                <a:spcPts val="0"/>
              </a:spcAft>
              <a:buClr>
                <a:srgbClr val="666666"/>
              </a:buClr>
              <a:buSzPts val="2400"/>
              <a:buChar char="●"/>
            </a:pPr>
            <a:r>
              <a:rPr lang="en" sz="2400">
                <a:solidFill>
                  <a:srgbClr val="666666"/>
                </a:solidFill>
              </a:rPr>
              <a:t>Most common use of land</a:t>
            </a:r>
            <a:endParaRPr sz="2400">
              <a:solidFill>
                <a:srgbClr val="666666"/>
              </a:solidFill>
            </a:endParaRPr>
          </a:p>
          <a:p>
            <a:pPr marL="457200" lvl="0" indent="0" algn="l" rtl="0">
              <a:spcBef>
                <a:spcPts val="0"/>
              </a:spcBef>
              <a:spcAft>
                <a:spcPts val="1600"/>
              </a:spcAft>
              <a:buNone/>
            </a:pPr>
            <a:r>
              <a:rPr lang="en" sz="2400">
                <a:solidFill>
                  <a:srgbClr val="666666"/>
                </a:solidFill>
              </a:rPr>
              <a:t> in the United States</a:t>
            </a:r>
            <a:endParaRPr sz="2400">
              <a:solidFill>
                <a:srgbClr val="666666"/>
              </a:solidFill>
            </a:endParaRPr>
          </a:p>
        </p:txBody>
      </p:sp>
      <p:pic>
        <p:nvPicPr>
          <p:cNvPr id="185" name="Google Shape;185;p36"/>
          <p:cNvPicPr preferRelativeResize="0"/>
          <p:nvPr/>
        </p:nvPicPr>
        <p:blipFill>
          <a:blip r:embed="rId3">
            <a:alphaModFix/>
          </a:blip>
          <a:stretch>
            <a:fillRect/>
          </a:stretch>
        </p:blipFill>
        <p:spPr>
          <a:xfrm>
            <a:off x="4479675" y="2325721"/>
            <a:ext cx="4419226" cy="20715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7"/>
          <p:cNvSpPr txBox="1">
            <a:spLocks noGrp="1"/>
          </p:cNvSpPr>
          <p:nvPr>
            <p:ph type="title"/>
          </p:nvPr>
        </p:nvSpPr>
        <p:spPr>
          <a:xfrm>
            <a:off x="311700" y="112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Rangelands</a:t>
            </a:r>
            <a:endParaRPr/>
          </a:p>
        </p:txBody>
      </p:sp>
      <p:sp>
        <p:nvSpPr>
          <p:cNvPr id="191" name="Google Shape;191;p37"/>
          <p:cNvSpPr txBox="1">
            <a:spLocks noGrp="1"/>
          </p:cNvSpPr>
          <p:nvPr>
            <p:ph type="body" idx="1"/>
          </p:nvPr>
        </p:nvSpPr>
        <p:spPr>
          <a:xfrm>
            <a:off x="311700" y="863550"/>
            <a:ext cx="3981000" cy="3671400"/>
          </a:xfrm>
          <a:prstGeom prst="rect">
            <a:avLst/>
          </a:prstGeom>
          <a:solidFill>
            <a:srgbClr val="D9EAD3"/>
          </a:solidFill>
          <a:ln w="38100"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t>Benefits</a:t>
            </a:r>
            <a:endParaRPr sz="2400"/>
          </a:p>
          <a:p>
            <a:pPr marL="457200" lvl="0" indent="-381000" algn="ctr" rtl="0">
              <a:spcBef>
                <a:spcPts val="1600"/>
              </a:spcBef>
              <a:spcAft>
                <a:spcPts val="0"/>
              </a:spcAft>
              <a:buSzPts val="2400"/>
              <a:buChar char="●"/>
            </a:pPr>
            <a:r>
              <a:rPr lang="en" sz="2400"/>
              <a:t>Uses land that is too dry for other agricultural applications.</a:t>
            </a:r>
            <a:endParaRPr sz="2400"/>
          </a:p>
          <a:p>
            <a:pPr marL="457200" lvl="0" indent="-381000" algn="ctr" rtl="0">
              <a:spcBef>
                <a:spcPts val="0"/>
              </a:spcBef>
              <a:spcAft>
                <a:spcPts val="0"/>
              </a:spcAft>
              <a:buSzPts val="2400"/>
              <a:buChar char="●"/>
            </a:pPr>
            <a:r>
              <a:rPr lang="en" sz="2400"/>
              <a:t>Less fossil fuels</a:t>
            </a:r>
            <a:endParaRPr sz="2400"/>
          </a:p>
          <a:p>
            <a:pPr marL="457200" lvl="0" indent="-381000" algn="ctr" rtl="0">
              <a:spcBef>
                <a:spcPts val="0"/>
              </a:spcBef>
              <a:spcAft>
                <a:spcPts val="0"/>
              </a:spcAft>
              <a:buSzPts val="2400"/>
              <a:buChar char="●"/>
            </a:pPr>
            <a:r>
              <a:rPr lang="en" sz="2400"/>
              <a:t>More natural, nutritious meat produced.</a:t>
            </a:r>
            <a:endParaRPr sz="2400"/>
          </a:p>
        </p:txBody>
      </p:sp>
      <p:sp>
        <p:nvSpPr>
          <p:cNvPr id="192" name="Google Shape;192;p37"/>
          <p:cNvSpPr txBox="1">
            <a:spLocks noGrp="1"/>
          </p:cNvSpPr>
          <p:nvPr>
            <p:ph type="body" idx="1"/>
          </p:nvPr>
        </p:nvSpPr>
        <p:spPr>
          <a:xfrm>
            <a:off x="4684800" y="863550"/>
            <a:ext cx="4147500" cy="3671400"/>
          </a:xfrm>
          <a:prstGeom prst="rect">
            <a:avLst/>
          </a:prstGeom>
          <a:solidFill>
            <a:srgbClr val="F4CCCC"/>
          </a:solidFill>
          <a:ln w="38100"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t>Concerns</a:t>
            </a:r>
            <a:endParaRPr sz="2400"/>
          </a:p>
          <a:p>
            <a:pPr marL="457200" lvl="0" indent="-381000" algn="ctr" rtl="0">
              <a:spcBef>
                <a:spcPts val="1600"/>
              </a:spcBef>
              <a:spcAft>
                <a:spcPts val="0"/>
              </a:spcAft>
              <a:buSzPts val="2400"/>
              <a:buChar char="●"/>
            </a:pPr>
            <a:r>
              <a:rPr lang="en" sz="2400"/>
              <a:t>Stream bank erosion</a:t>
            </a:r>
            <a:endParaRPr sz="2400"/>
          </a:p>
          <a:p>
            <a:pPr marL="457200" lvl="0" indent="-381000" algn="ctr" rtl="0">
              <a:spcBef>
                <a:spcPts val="0"/>
              </a:spcBef>
              <a:spcAft>
                <a:spcPts val="0"/>
              </a:spcAft>
              <a:buSzPts val="2400"/>
              <a:buChar char="●"/>
            </a:pPr>
            <a:r>
              <a:rPr lang="en" sz="2400"/>
              <a:t>Vulnerability to fires</a:t>
            </a:r>
            <a:endParaRPr sz="2400"/>
          </a:p>
          <a:p>
            <a:pPr marL="457200" lvl="0" indent="-381000" algn="ctr" rtl="0">
              <a:spcBef>
                <a:spcPts val="0"/>
              </a:spcBef>
              <a:spcAft>
                <a:spcPts val="0"/>
              </a:spcAft>
              <a:buSzPts val="2400"/>
              <a:buChar char="●"/>
            </a:pPr>
            <a:r>
              <a:rPr lang="en" sz="2400"/>
              <a:t>Pollution of surface water</a:t>
            </a:r>
            <a:endParaRPr sz="2400"/>
          </a:p>
          <a:p>
            <a:pPr marL="457200" lvl="0" indent="-381000" algn="ctr" rtl="0">
              <a:spcBef>
                <a:spcPts val="0"/>
              </a:spcBef>
              <a:spcAft>
                <a:spcPts val="0"/>
              </a:spcAft>
              <a:buSzPts val="2400"/>
              <a:buChar char="●"/>
            </a:pPr>
            <a:r>
              <a:rPr lang="en" sz="2400"/>
              <a:t>Overgrazing (soil compaction)</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8"/>
          <p:cNvPicPr preferRelativeResize="0"/>
          <p:nvPr/>
        </p:nvPicPr>
        <p:blipFill>
          <a:blip r:embed="rId3">
            <a:alphaModFix/>
          </a:blip>
          <a:stretch>
            <a:fillRect/>
          </a:stretch>
        </p:blipFill>
        <p:spPr>
          <a:xfrm>
            <a:off x="1497413" y="152400"/>
            <a:ext cx="6149182" cy="4838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Fisheries</a:t>
            </a:r>
            <a:endParaRPr/>
          </a:p>
        </p:txBody>
      </p:sp>
      <p:sp>
        <p:nvSpPr>
          <p:cNvPr id="203" name="Google Shape;203;p39"/>
          <p:cNvSpPr txBox="1">
            <a:spLocks noGrp="1"/>
          </p:cNvSpPr>
          <p:nvPr>
            <p:ph type="body" idx="1"/>
          </p:nvPr>
        </p:nvSpPr>
        <p:spPr>
          <a:xfrm>
            <a:off x="311700" y="1152475"/>
            <a:ext cx="53478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 fishing ground that can be harvested commercially</a:t>
            </a:r>
            <a:endParaRPr sz="2400"/>
          </a:p>
          <a:p>
            <a:pPr marL="457200" lvl="0" indent="-381000" algn="l" rtl="0">
              <a:spcBef>
                <a:spcPts val="1600"/>
              </a:spcBef>
              <a:spcAft>
                <a:spcPts val="0"/>
              </a:spcAft>
              <a:buSzPts val="2400"/>
              <a:buChar char="●"/>
            </a:pPr>
            <a:r>
              <a:rPr lang="en" sz="2400"/>
              <a:t>Fish protein makes up almost all dietary protein in Africa and Asia</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 sz="2400"/>
              <a:t>Wild fish populations are decreasing </a:t>
            </a:r>
            <a:endParaRPr sz="2400"/>
          </a:p>
        </p:txBody>
      </p:sp>
      <p:pic>
        <p:nvPicPr>
          <p:cNvPr id="204" name="Google Shape;204;p39"/>
          <p:cNvPicPr preferRelativeResize="0"/>
          <p:nvPr/>
        </p:nvPicPr>
        <p:blipFill>
          <a:blip r:embed="rId3">
            <a:alphaModFix/>
          </a:blip>
          <a:stretch>
            <a:fillRect/>
          </a:stretch>
        </p:blipFill>
        <p:spPr>
          <a:xfrm>
            <a:off x="5683813" y="2751450"/>
            <a:ext cx="3179699" cy="2118567"/>
          </a:xfrm>
          <a:prstGeom prst="rect">
            <a:avLst/>
          </a:prstGeom>
          <a:noFill/>
          <a:ln>
            <a:noFill/>
          </a:ln>
        </p:spPr>
      </p:pic>
      <p:pic>
        <p:nvPicPr>
          <p:cNvPr id="205" name="Google Shape;205;p39"/>
          <p:cNvPicPr preferRelativeResize="0"/>
          <p:nvPr/>
        </p:nvPicPr>
        <p:blipFill>
          <a:blip r:embed="rId4">
            <a:alphaModFix/>
          </a:blip>
          <a:stretch>
            <a:fillRect/>
          </a:stretch>
        </p:blipFill>
        <p:spPr>
          <a:xfrm>
            <a:off x="5659496" y="328500"/>
            <a:ext cx="3228317" cy="2118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40"/>
          <p:cNvSpPr txBox="1">
            <a:spLocks noGrp="1"/>
          </p:cNvSpPr>
          <p:nvPr>
            <p:ph type="title"/>
          </p:nvPr>
        </p:nvSpPr>
        <p:spPr>
          <a:xfrm>
            <a:off x="311700" y="2619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Fishery collapse</a:t>
            </a:r>
            <a:endParaRPr/>
          </a:p>
        </p:txBody>
      </p:sp>
      <p:sp>
        <p:nvSpPr>
          <p:cNvPr id="211" name="Google Shape;211;p40"/>
          <p:cNvSpPr txBox="1">
            <a:spLocks noGrp="1"/>
          </p:cNvSpPr>
          <p:nvPr>
            <p:ph type="body" idx="1"/>
          </p:nvPr>
        </p:nvSpPr>
        <p:spPr>
          <a:xfrm>
            <a:off x="3662050" y="261925"/>
            <a:ext cx="5170200" cy="45153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solidFill>
                  <a:srgbClr val="404040"/>
                </a:solidFill>
              </a:rPr>
              <a:t>Decline of a fish population by 90% or more</a:t>
            </a:r>
            <a:endParaRPr sz="2400">
              <a:solidFill>
                <a:srgbClr val="404040"/>
              </a:solidFill>
            </a:endParaRPr>
          </a:p>
          <a:p>
            <a:pPr marL="457200" lvl="0" indent="0" algn="l" rtl="0">
              <a:spcBef>
                <a:spcPts val="0"/>
              </a:spcBef>
              <a:spcAft>
                <a:spcPts val="0"/>
              </a:spcAft>
              <a:buNone/>
            </a:pPr>
            <a:endParaRPr sz="2400">
              <a:solidFill>
                <a:srgbClr val="404040"/>
              </a:solidFill>
            </a:endParaRPr>
          </a:p>
          <a:p>
            <a:pPr marL="457200" lvl="0" indent="-381000" algn="l" rtl="0">
              <a:spcBef>
                <a:spcPts val="0"/>
              </a:spcBef>
              <a:spcAft>
                <a:spcPts val="0"/>
              </a:spcAft>
              <a:buSzPts val="2400"/>
              <a:buChar char="●"/>
            </a:pPr>
            <a:r>
              <a:rPr lang="en" sz="2400">
                <a:solidFill>
                  <a:srgbClr val="404040"/>
                </a:solidFill>
              </a:rPr>
              <a:t>25% of world fisheries have collapsed</a:t>
            </a:r>
            <a:endParaRPr sz="2400">
              <a:solidFill>
                <a:srgbClr val="404040"/>
              </a:solidFill>
            </a:endParaRPr>
          </a:p>
          <a:p>
            <a:pPr marL="457200" lvl="0" indent="0" algn="l" rtl="0">
              <a:spcBef>
                <a:spcPts val="0"/>
              </a:spcBef>
              <a:spcAft>
                <a:spcPts val="0"/>
              </a:spcAft>
              <a:buNone/>
            </a:pPr>
            <a:endParaRPr sz="2400">
              <a:solidFill>
                <a:srgbClr val="404040"/>
              </a:solidFill>
            </a:endParaRPr>
          </a:p>
          <a:p>
            <a:pPr marL="457200" lvl="0" indent="-381000" algn="l" rtl="0">
              <a:spcBef>
                <a:spcPts val="0"/>
              </a:spcBef>
              <a:spcAft>
                <a:spcPts val="0"/>
              </a:spcAft>
              <a:buClr>
                <a:srgbClr val="404040"/>
              </a:buClr>
              <a:buSzPts val="2400"/>
              <a:buChar char="●"/>
            </a:pPr>
            <a:r>
              <a:rPr lang="en" sz="2400">
                <a:solidFill>
                  <a:srgbClr val="404040"/>
                </a:solidFill>
              </a:rPr>
              <a:t>There is no incentive to protect fish population because open water is not governed by a single nation. (ToC)</a:t>
            </a:r>
            <a:endParaRPr sz="2400">
              <a:solidFill>
                <a:srgbClr val="404040"/>
              </a:solidFill>
            </a:endParaRPr>
          </a:p>
          <a:p>
            <a:pPr marL="0" lvl="0" indent="0" algn="l" rtl="0">
              <a:spcBef>
                <a:spcPts val="0"/>
              </a:spcBef>
              <a:spcAft>
                <a:spcPts val="1600"/>
              </a:spcAft>
              <a:buNone/>
            </a:pPr>
            <a:endParaRPr/>
          </a:p>
        </p:txBody>
      </p:sp>
      <p:pic>
        <p:nvPicPr>
          <p:cNvPr id="212" name="Google Shape;212;p40"/>
          <p:cNvPicPr preferRelativeResize="0"/>
          <p:nvPr/>
        </p:nvPicPr>
        <p:blipFill>
          <a:blip r:embed="rId3">
            <a:alphaModFix/>
          </a:blip>
          <a:stretch>
            <a:fillRect/>
          </a:stretch>
        </p:blipFill>
        <p:spPr>
          <a:xfrm>
            <a:off x="152400" y="1327125"/>
            <a:ext cx="3509650" cy="249316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1"/>
          <p:cNvSpPr txBox="1">
            <a:spLocks noGrp="1"/>
          </p:cNvSpPr>
          <p:nvPr>
            <p:ph type="title"/>
          </p:nvPr>
        </p:nvSpPr>
        <p:spPr>
          <a:xfrm>
            <a:off x="311700" y="212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Fishery Collapse/Exploitation</a:t>
            </a:r>
            <a:endParaRPr/>
          </a:p>
        </p:txBody>
      </p:sp>
      <p:pic>
        <p:nvPicPr>
          <p:cNvPr id="218" name="Google Shape;218;p41"/>
          <p:cNvPicPr preferRelativeResize="0"/>
          <p:nvPr/>
        </p:nvPicPr>
        <p:blipFill>
          <a:blip r:embed="rId3">
            <a:alphaModFix/>
          </a:blip>
          <a:stretch>
            <a:fillRect/>
          </a:stretch>
        </p:blipFill>
        <p:spPr>
          <a:xfrm>
            <a:off x="1175575" y="1017725"/>
            <a:ext cx="6792845" cy="3820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2"/>
          <p:cNvSpPr txBox="1">
            <a:spLocks noGrp="1"/>
          </p:cNvSpPr>
          <p:nvPr>
            <p:ph type="title"/>
          </p:nvPr>
        </p:nvSpPr>
        <p:spPr>
          <a:xfrm>
            <a:off x="245100" y="245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Maximum Sustainable Yield (MSY)</a:t>
            </a:r>
            <a:endParaRPr/>
          </a:p>
        </p:txBody>
      </p:sp>
      <p:sp>
        <p:nvSpPr>
          <p:cNvPr id="224" name="Google Shape;224;p42"/>
          <p:cNvSpPr txBox="1">
            <a:spLocks noGrp="1"/>
          </p:cNvSpPr>
          <p:nvPr>
            <p:ph type="body" idx="1"/>
          </p:nvPr>
        </p:nvSpPr>
        <p:spPr>
          <a:xfrm>
            <a:off x="245100" y="863550"/>
            <a:ext cx="4694100" cy="3416400"/>
          </a:xfrm>
          <a:prstGeom prst="rect">
            <a:avLst/>
          </a:prstGeom>
        </p:spPr>
        <p:txBody>
          <a:bodyPr spcFirstLastPara="1" wrap="square" lIns="91425" tIns="91425" rIns="91425" bIns="91425" anchor="t" anchorCtr="0">
            <a:noAutofit/>
          </a:bodyPr>
          <a:lstStyle/>
          <a:p>
            <a:pPr marL="0" lvl="0" indent="0" algn="l" rtl="0">
              <a:spcBef>
                <a:spcPts val="2000"/>
              </a:spcBef>
              <a:spcAft>
                <a:spcPts val="0"/>
              </a:spcAft>
              <a:buNone/>
            </a:pPr>
            <a:r>
              <a:rPr lang="en" sz="2400">
                <a:solidFill>
                  <a:srgbClr val="666666"/>
                </a:solidFill>
              </a:rPr>
              <a:t>The maximum amount of a resource that can be harvested without compromising the future availability of that resource.</a:t>
            </a:r>
            <a:endParaRPr sz="2400">
              <a:solidFill>
                <a:srgbClr val="666666"/>
              </a:solidFill>
            </a:endParaRPr>
          </a:p>
          <a:p>
            <a:pPr marL="0" lvl="0" indent="0" algn="l" rtl="0">
              <a:spcBef>
                <a:spcPts val="2000"/>
              </a:spcBef>
              <a:spcAft>
                <a:spcPts val="0"/>
              </a:spcAft>
              <a:buNone/>
            </a:pPr>
            <a:r>
              <a:rPr lang="en" sz="2400">
                <a:solidFill>
                  <a:srgbClr val="666666"/>
                </a:solidFill>
              </a:rPr>
              <a:t>Must be used to prevent fishery collapse.</a:t>
            </a:r>
            <a:endParaRPr sz="2400">
              <a:solidFill>
                <a:srgbClr val="666666"/>
              </a:solidFill>
            </a:endParaRPr>
          </a:p>
          <a:p>
            <a:pPr marL="0" lvl="0" indent="0" algn="l" rtl="0">
              <a:spcBef>
                <a:spcPts val="0"/>
              </a:spcBef>
              <a:spcAft>
                <a:spcPts val="1600"/>
              </a:spcAft>
              <a:buNone/>
            </a:pPr>
            <a:endParaRPr b="1"/>
          </a:p>
        </p:txBody>
      </p:sp>
      <p:pic>
        <p:nvPicPr>
          <p:cNvPr id="225" name="Google Shape;225;p42"/>
          <p:cNvPicPr preferRelativeResize="0"/>
          <p:nvPr/>
        </p:nvPicPr>
        <p:blipFill>
          <a:blip r:embed="rId3">
            <a:alphaModFix/>
          </a:blip>
          <a:stretch>
            <a:fillRect/>
          </a:stretch>
        </p:blipFill>
        <p:spPr>
          <a:xfrm>
            <a:off x="4939202" y="1079950"/>
            <a:ext cx="4116147" cy="3416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Aquaculture</a:t>
            </a:r>
            <a:endParaRPr/>
          </a:p>
        </p:txBody>
      </p:sp>
      <p:sp>
        <p:nvSpPr>
          <p:cNvPr id="231" name="Google Shape;231;p43"/>
          <p:cNvSpPr txBox="1">
            <a:spLocks noGrp="1"/>
          </p:cNvSpPr>
          <p:nvPr>
            <p:ph type="body" idx="1"/>
          </p:nvPr>
        </p:nvSpPr>
        <p:spPr>
          <a:xfrm>
            <a:off x="2513600" y="286900"/>
            <a:ext cx="6441600" cy="1677300"/>
          </a:xfrm>
          <a:prstGeom prst="rect">
            <a:avLst/>
          </a:prstGeom>
        </p:spPr>
        <p:txBody>
          <a:bodyPr spcFirstLastPara="1" wrap="square" lIns="91425" tIns="91425" rIns="91425" bIns="91425" anchor="t" anchorCtr="0">
            <a:noAutofit/>
          </a:bodyPr>
          <a:lstStyle/>
          <a:p>
            <a:pPr marL="0" lvl="0" indent="0" algn="l" rtl="0">
              <a:spcBef>
                <a:spcPts val="700"/>
              </a:spcBef>
              <a:spcAft>
                <a:spcPts val="0"/>
              </a:spcAft>
              <a:buNone/>
            </a:pPr>
            <a:r>
              <a:rPr lang="en" sz="2400">
                <a:solidFill>
                  <a:srgbClr val="C3260C"/>
                </a:solidFill>
              </a:rPr>
              <a:t>:</a:t>
            </a:r>
            <a:r>
              <a:rPr lang="en" sz="2400">
                <a:solidFill>
                  <a:srgbClr val="404040"/>
                </a:solidFill>
              </a:rPr>
              <a:t>breeding, rearing, and harvesting of fish, shellfish, plants, algae, and other organisms in all types of water environments.</a:t>
            </a:r>
            <a:endParaRPr sz="2400">
              <a:solidFill>
                <a:srgbClr val="404040"/>
              </a:solidFill>
            </a:endParaRPr>
          </a:p>
          <a:p>
            <a:pPr marL="0" lvl="0" indent="0" algn="l" rtl="0">
              <a:spcBef>
                <a:spcPts val="300"/>
              </a:spcBef>
              <a:spcAft>
                <a:spcPts val="1600"/>
              </a:spcAft>
              <a:buNone/>
            </a:pPr>
            <a:endParaRPr/>
          </a:p>
        </p:txBody>
      </p:sp>
      <p:pic>
        <p:nvPicPr>
          <p:cNvPr id="232" name="Google Shape;232;p43"/>
          <p:cNvPicPr preferRelativeResize="0"/>
          <p:nvPr/>
        </p:nvPicPr>
        <p:blipFill>
          <a:blip r:embed="rId3">
            <a:alphaModFix/>
          </a:blip>
          <a:stretch>
            <a:fillRect/>
          </a:stretch>
        </p:blipFill>
        <p:spPr>
          <a:xfrm>
            <a:off x="311700" y="2230550"/>
            <a:ext cx="4150124" cy="2330374"/>
          </a:xfrm>
          <a:prstGeom prst="rect">
            <a:avLst/>
          </a:prstGeom>
          <a:noFill/>
          <a:ln>
            <a:noFill/>
          </a:ln>
        </p:spPr>
      </p:pic>
      <p:pic>
        <p:nvPicPr>
          <p:cNvPr id="233" name="Google Shape;233;p43"/>
          <p:cNvPicPr preferRelativeResize="0"/>
          <p:nvPr/>
        </p:nvPicPr>
        <p:blipFill>
          <a:blip r:embed="rId4">
            <a:alphaModFix/>
          </a:blip>
          <a:stretch>
            <a:fillRect/>
          </a:stretch>
        </p:blipFill>
        <p:spPr>
          <a:xfrm>
            <a:off x="4928299" y="2265138"/>
            <a:ext cx="4026900" cy="22611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6"/>
          <p:cNvSpPr txBox="1">
            <a:spLocks noGrp="1"/>
          </p:cNvSpPr>
          <p:nvPr>
            <p:ph type="title"/>
          </p:nvPr>
        </p:nvSpPr>
        <p:spPr>
          <a:xfrm>
            <a:off x="311700" y="278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 we feed the world?</a:t>
            </a:r>
            <a:endParaRPr/>
          </a:p>
        </p:txBody>
      </p:sp>
      <p:sp>
        <p:nvSpPr>
          <p:cNvPr id="116" name="Google Shape;116;p26"/>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050">
                <a:solidFill>
                  <a:srgbClr val="666666"/>
                </a:solidFill>
                <a:latin typeface="Arial"/>
                <a:ea typeface="Arial"/>
                <a:cs typeface="Arial"/>
                <a:sym typeface="Arial"/>
              </a:rPr>
              <a:t>•</a:t>
            </a:r>
            <a:r>
              <a:rPr lang="en" sz="2400">
                <a:solidFill>
                  <a:srgbClr val="666666"/>
                </a:solidFill>
              </a:rPr>
              <a:t>Food production outpaces human population growth by increasing approximately 2.2% each year</a:t>
            </a:r>
            <a:endParaRPr sz="2400">
              <a:solidFill>
                <a:srgbClr val="666666"/>
              </a:solidFill>
            </a:endParaRPr>
          </a:p>
          <a:p>
            <a:pPr marL="0" lvl="0" indent="0" algn="l" rtl="0">
              <a:spcBef>
                <a:spcPts val="600"/>
              </a:spcBef>
              <a:spcAft>
                <a:spcPts val="0"/>
              </a:spcAft>
              <a:buNone/>
            </a:pPr>
            <a:endParaRPr sz="2400">
              <a:solidFill>
                <a:srgbClr val="666666"/>
              </a:solidFill>
            </a:endParaRPr>
          </a:p>
          <a:p>
            <a:pPr marL="0" lvl="0" indent="0" algn="l" rtl="0">
              <a:spcBef>
                <a:spcPts val="600"/>
              </a:spcBef>
              <a:spcAft>
                <a:spcPts val="0"/>
              </a:spcAft>
              <a:buNone/>
            </a:pPr>
            <a:r>
              <a:rPr lang="en" sz="2400">
                <a:solidFill>
                  <a:srgbClr val="666666"/>
                </a:solidFill>
              </a:rPr>
              <a:t>•Average global consumption of food per person is 3,000 kcal each day, almost 1,000 kcal above recommended values</a:t>
            </a:r>
            <a:endParaRPr sz="2400">
              <a:solidFill>
                <a:srgbClr val="666666"/>
              </a:solidFill>
            </a:endParaRPr>
          </a:p>
          <a:p>
            <a:pPr marL="0" lvl="0" indent="457200" algn="l" rtl="0">
              <a:spcBef>
                <a:spcPts val="500"/>
              </a:spcBef>
              <a:spcAft>
                <a:spcPts val="0"/>
              </a:spcAft>
              <a:buNone/>
            </a:pPr>
            <a:r>
              <a:rPr lang="en" sz="2400">
                <a:solidFill>
                  <a:srgbClr val="666666"/>
                </a:solidFill>
              </a:rPr>
              <a:t>•Industrialized countries average 3,500 kcal per day</a:t>
            </a:r>
            <a:endParaRPr sz="2400">
              <a:solidFill>
                <a:srgbClr val="666666"/>
              </a:solidFill>
            </a:endParaRPr>
          </a:p>
          <a:p>
            <a:pPr marL="0" lvl="0" indent="457200" algn="l" rtl="0">
              <a:spcBef>
                <a:spcPts val="500"/>
              </a:spcBef>
              <a:spcAft>
                <a:spcPts val="0"/>
              </a:spcAft>
              <a:buNone/>
            </a:pPr>
            <a:endParaRPr sz="2400">
              <a:solidFill>
                <a:srgbClr val="666666"/>
              </a:solidFill>
            </a:endParaRPr>
          </a:p>
          <a:p>
            <a:pPr marL="0" lvl="0" indent="0" algn="l" rtl="0">
              <a:spcBef>
                <a:spcPts val="600"/>
              </a:spcBef>
              <a:spcAft>
                <a:spcPts val="0"/>
              </a:spcAft>
              <a:buNone/>
            </a:pPr>
            <a:endParaRPr sz="2400">
              <a:solidFill>
                <a:srgbClr val="666666"/>
              </a:solidFill>
            </a:endParaRPr>
          </a:p>
          <a:p>
            <a:pPr marL="0" lvl="0" indent="0" algn="l" rtl="0">
              <a:spcBef>
                <a:spcPts val="0"/>
              </a:spcBef>
              <a:spcAft>
                <a:spcPts val="16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4"/>
          <p:cNvSpPr txBox="1">
            <a:spLocks noGrp="1"/>
          </p:cNvSpPr>
          <p:nvPr>
            <p:ph type="title"/>
          </p:nvPr>
        </p:nvSpPr>
        <p:spPr>
          <a:xfrm>
            <a:off x="311700" y="228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Aquaculture</a:t>
            </a:r>
            <a:endParaRPr/>
          </a:p>
        </p:txBody>
      </p:sp>
      <p:sp>
        <p:nvSpPr>
          <p:cNvPr id="239" name="Google Shape;239;p44"/>
          <p:cNvSpPr txBox="1">
            <a:spLocks noGrp="1"/>
          </p:cNvSpPr>
          <p:nvPr>
            <p:ph type="body" idx="1"/>
          </p:nvPr>
        </p:nvSpPr>
        <p:spPr>
          <a:xfrm>
            <a:off x="311700" y="801325"/>
            <a:ext cx="43824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666666"/>
              </a:buClr>
              <a:buSzPts val="2400"/>
              <a:buChar char="●"/>
            </a:pPr>
            <a:r>
              <a:rPr lang="en" sz="2400">
                <a:solidFill>
                  <a:srgbClr val="666666"/>
                </a:solidFill>
              </a:rPr>
              <a:t>Involves man-made tanks or enclosures</a:t>
            </a:r>
            <a:endParaRPr sz="2400">
              <a:solidFill>
                <a:srgbClr val="666666"/>
              </a:solidFill>
            </a:endParaRPr>
          </a:p>
          <a:p>
            <a:pPr marL="457200" lvl="0" indent="-381000" algn="l" rtl="0">
              <a:spcBef>
                <a:spcPts val="0"/>
              </a:spcBef>
              <a:spcAft>
                <a:spcPts val="0"/>
              </a:spcAft>
              <a:buClr>
                <a:srgbClr val="666666"/>
              </a:buClr>
              <a:buSzPts val="2400"/>
              <a:buChar char="●"/>
            </a:pPr>
            <a:r>
              <a:rPr lang="en" sz="2400">
                <a:solidFill>
                  <a:srgbClr val="666666"/>
                </a:solidFill>
              </a:rPr>
              <a:t>Controls the environment and diet of fish</a:t>
            </a:r>
            <a:endParaRPr sz="2400">
              <a:solidFill>
                <a:srgbClr val="666666"/>
              </a:solidFill>
            </a:endParaRPr>
          </a:p>
          <a:p>
            <a:pPr marL="457200" lvl="0" indent="0" algn="l" rtl="0">
              <a:spcBef>
                <a:spcPts val="1600"/>
              </a:spcBef>
              <a:spcAft>
                <a:spcPts val="0"/>
              </a:spcAft>
              <a:buNone/>
            </a:pPr>
            <a:endParaRPr sz="2400">
              <a:solidFill>
                <a:srgbClr val="666666"/>
              </a:solidFill>
            </a:endParaRPr>
          </a:p>
          <a:p>
            <a:pPr marL="0" lvl="0" indent="0" algn="l" rtl="0">
              <a:spcBef>
                <a:spcPts val="0"/>
              </a:spcBef>
              <a:spcAft>
                <a:spcPts val="0"/>
              </a:spcAft>
              <a:buNone/>
            </a:pPr>
            <a:r>
              <a:rPr lang="en" sz="2400" u="sng">
                <a:solidFill>
                  <a:srgbClr val="666666"/>
                </a:solidFill>
              </a:rPr>
              <a:t>Mariculture</a:t>
            </a:r>
            <a:r>
              <a:rPr lang="en" sz="2400">
                <a:solidFill>
                  <a:srgbClr val="666666"/>
                </a:solidFill>
              </a:rPr>
              <a:t>: marine organisms in open ocean enclosures or seawater tanks/ponds</a:t>
            </a:r>
            <a:endParaRPr sz="2400">
              <a:solidFill>
                <a:srgbClr val="666666"/>
              </a:solidFill>
            </a:endParaRPr>
          </a:p>
          <a:p>
            <a:pPr marL="0" lvl="0" indent="0" algn="l" rtl="0">
              <a:spcBef>
                <a:spcPts val="1600"/>
              </a:spcBef>
              <a:spcAft>
                <a:spcPts val="1600"/>
              </a:spcAft>
              <a:buNone/>
            </a:pPr>
            <a:endParaRPr/>
          </a:p>
        </p:txBody>
      </p:sp>
      <p:pic>
        <p:nvPicPr>
          <p:cNvPr id="240" name="Google Shape;240;p44"/>
          <p:cNvPicPr preferRelativeResize="0"/>
          <p:nvPr/>
        </p:nvPicPr>
        <p:blipFill>
          <a:blip r:embed="rId3">
            <a:alphaModFix/>
          </a:blip>
          <a:stretch>
            <a:fillRect/>
          </a:stretch>
        </p:blipFill>
        <p:spPr>
          <a:xfrm>
            <a:off x="5166322" y="2571750"/>
            <a:ext cx="3542303" cy="2269775"/>
          </a:xfrm>
          <a:prstGeom prst="rect">
            <a:avLst/>
          </a:prstGeom>
          <a:noFill/>
          <a:ln>
            <a:noFill/>
          </a:ln>
        </p:spPr>
      </p:pic>
      <p:pic>
        <p:nvPicPr>
          <p:cNvPr id="241" name="Google Shape;241;p44"/>
          <p:cNvPicPr preferRelativeResize="0"/>
          <p:nvPr/>
        </p:nvPicPr>
        <p:blipFill>
          <a:blip r:embed="rId4">
            <a:alphaModFix/>
          </a:blip>
          <a:stretch>
            <a:fillRect/>
          </a:stretch>
        </p:blipFill>
        <p:spPr>
          <a:xfrm>
            <a:off x="4694100" y="228625"/>
            <a:ext cx="4138200" cy="207484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45"/>
          <p:cNvPicPr preferRelativeResize="0"/>
          <p:nvPr/>
        </p:nvPicPr>
        <p:blipFill>
          <a:blip r:embed="rId3">
            <a:alphaModFix/>
          </a:blip>
          <a:stretch>
            <a:fillRect/>
          </a:stretch>
        </p:blipFill>
        <p:spPr>
          <a:xfrm>
            <a:off x="152400" y="605112"/>
            <a:ext cx="4419600" cy="3933276"/>
          </a:xfrm>
          <a:prstGeom prst="rect">
            <a:avLst/>
          </a:prstGeom>
          <a:noFill/>
          <a:ln>
            <a:noFill/>
          </a:ln>
        </p:spPr>
      </p:pic>
      <p:pic>
        <p:nvPicPr>
          <p:cNvPr id="247" name="Google Shape;247;p45"/>
          <p:cNvPicPr preferRelativeResize="0"/>
          <p:nvPr/>
        </p:nvPicPr>
        <p:blipFill>
          <a:blip r:embed="rId4">
            <a:alphaModFix/>
          </a:blip>
          <a:stretch>
            <a:fillRect/>
          </a:stretch>
        </p:blipFill>
        <p:spPr>
          <a:xfrm>
            <a:off x="4674475" y="852875"/>
            <a:ext cx="4267201" cy="343774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6"/>
          <p:cNvSpPr txBox="1">
            <a:spLocks noGrp="1"/>
          </p:cNvSpPr>
          <p:nvPr>
            <p:ph type="title"/>
          </p:nvPr>
        </p:nvSpPr>
        <p:spPr>
          <a:xfrm>
            <a:off x="311700" y="245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Aquaculture</a:t>
            </a:r>
            <a:endParaRPr/>
          </a:p>
        </p:txBody>
      </p:sp>
      <p:sp>
        <p:nvSpPr>
          <p:cNvPr id="253" name="Google Shape;253;p46"/>
          <p:cNvSpPr txBox="1">
            <a:spLocks noGrp="1"/>
          </p:cNvSpPr>
          <p:nvPr>
            <p:ph type="body" idx="1"/>
          </p:nvPr>
        </p:nvSpPr>
        <p:spPr>
          <a:xfrm>
            <a:off x="399500" y="1032025"/>
            <a:ext cx="4261200" cy="35367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Can improve populations of wild fish that have been decimated by overfishing</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 sz="2400"/>
              <a:t>Can experience the same problems as terrestrial factory farms</a:t>
            </a:r>
            <a:endParaRPr sz="2400"/>
          </a:p>
        </p:txBody>
      </p:sp>
      <p:pic>
        <p:nvPicPr>
          <p:cNvPr id="254" name="Google Shape;254;p46"/>
          <p:cNvPicPr preferRelativeResize="0"/>
          <p:nvPr/>
        </p:nvPicPr>
        <p:blipFill>
          <a:blip r:embed="rId3">
            <a:alphaModFix/>
          </a:blip>
          <a:stretch>
            <a:fillRect/>
          </a:stretch>
        </p:blipFill>
        <p:spPr>
          <a:xfrm>
            <a:off x="4929625" y="471025"/>
            <a:ext cx="3767688" cy="4020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 we starve?</a:t>
            </a:r>
            <a:endParaRPr/>
          </a:p>
        </p:txBody>
      </p:sp>
      <p:sp>
        <p:nvSpPr>
          <p:cNvPr id="260" name="Google Shape;260;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050">
                <a:solidFill>
                  <a:srgbClr val="666666"/>
                </a:solidFill>
                <a:latin typeface="Arial"/>
                <a:ea typeface="Arial"/>
                <a:cs typeface="Arial"/>
                <a:sym typeface="Arial"/>
              </a:rPr>
              <a:t>•</a:t>
            </a:r>
            <a:r>
              <a:rPr lang="en" sz="2400">
                <a:solidFill>
                  <a:srgbClr val="666666"/>
                </a:solidFill>
              </a:rPr>
              <a:t>Currently, over 800 million people worldwide lack access to adequate amounts of food</a:t>
            </a:r>
            <a:endParaRPr sz="2400">
              <a:solidFill>
                <a:srgbClr val="666666"/>
              </a:solidFill>
            </a:endParaRPr>
          </a:p>
          <a:p>
            <a:pPr marL="0" lvl="0" indent="0" algn="l" rtl="0">
              <a:spcBef>
                <a:spcPts val="600"/>
              </a:spcBef>
              <a:spcAft>
                <a:spcPts val="0"/>
              </a:spcAft>
              <a:buNone/>
            </a:pPr>
            <a:endParaRPr sz="2400">
              <a:solidFill>
                <a:srgbClr val="666666"/>
              </a:solidFill>
            </a:endParaRPr>
          </a:p>
          <a:p>
            <a:pPr marL="0" lvl="0" indent="0" algn="l" rtl="0">
              <a:spcBef>
                <a:spcPts val="600"/>
              </a:spcBef>
              <a:spcAft>
                <a:spcPts val="0"/>
              </a:spcAft>
              <a:buNone/>
            </a:pPr>
            <a:r>
              <a:rPr lang="en" sz="2400">
                <a:solidFill>
                  <a:srgbClr val="666666"/>
                </a:solidFill>
              </a:rPr>
              <a:t>•24,000 people starve to death each day (8.8 million/year)</a:t>
            </a:r>
            <a:endParaRPr sz="2400">
              <a:solidFill>
                <a:srgbClr val="666666"/>
              </a:solidFill>
            </a:endParaRPr>
          </a:p>
          <a:p>
            <a:pPr marL="0" lvl="0" indent="0" algn="l" rtl="0">
              <a:spcBef>
                <a:spcPts val="600"/>
              </a:spcBef>
              <a:spcAft>
                <a:spcPts val="0"/>
              </a:spcAft>
              <a:buNone/>
            </a:pPr>
            <a:endParaRPr sz="2400">
              <a:solidFill>
                <a:srgbClr val="666666"/>
              </a:solidFill>
            </a:endParaRPr>
          </a:p>
          <a:p>
            <a:pPr marL="0" lvl="0" indent="0" algn="l" rtl="0">
              <a:spcBef>
                <a:spcPts val="600"/>
              </a:spcBef>
              <a:spcAft>
                <a:spcPts val="0"/>
              </a:spcAft>
              <a:buNone/>
            </a:pPr>
            <a:r>
              <a:rPr lang="en" sz="2400">
                <a:solidFill>
                  <a:srgbClr val="666666"/>
                </a:solidFill>
              </a:rPr>
              <a:t>•The primary reason for undernutrition and malnutrition is poverty</a:t>
            </a:r>
            <a:endParaRPr sz="2400">
              <a:solidFill>
                <a:srgbClr val="666666"/>
              </a:solidFill>
            </a:endParaRPr>
          </a:p>
          <a:p>
            <a:pPr marL="0" lvl="0" indent="0" algn="l" rtl="0">
              <a:spcBef>
                <a:spcPts val="0"/>
              </a:spcBef>
              <a:spcAft>
                <a:spcPts val="160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 we starve?</a:t>
            </a:r>
            <a:endParaRPr/>
          </a:p>
        </p:txBody>
      </p:sp>
      <p:sp>
        <p:nvSpPr>
          <p:cNvPr id="266" name="Google Shape;266;p48"/>
          <p:cNvSpPr/>
          <p:nvPr/>
        </p:nvSpPr>
        <p:spPr>
          <a:xfrm>
            <a:off x="264000" y="2230500"/>
            <a:ext cx="4877400" cy="26634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8"/>
          <p:cNvSpPr txBox="1">
            <a:spLocks noGrp="1"/>
          </p:cNvSpPr>
          <p:nvPr>
            <p:ph type="body" idx="1"/>
          </p:nvPr>
        </p:nvSpPr>
        <p:spPr>
          <a:xfrm>
            <a:off x="311700" y="1152475"/>
            <a:ext cx="4782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Food security</a:t>
            </a:r>
            <a:r>
              <a:rPr lang="en" sz="2400"/>
              <a:t> is adequate access to safe and nutritious food. </a:t>
            </a:r>
            <a:endParaRPr sz="2400"/>
          </a:p>
          <a:p>
            <a:pPr marL="0" lvl="0" indent="0" algn="ctr" rtl="0">
              <a:spcBef>
                <a:spcPts val="1600"/>
              </a:spcBef>
              <a:spcAft>
                <a:spcPts val="1600"/>
              </a:spcAft>
              <a:buNone/>
            </a:pPr>
            <a:r>
              <a:rPr lang="en" sz="2400"/>
              <a:t>Food insecurity is an issue in the United States where local populations have access to limited or no fresh produce supplies and are relegated to junk food selections due to costs. </a:t>
            </a:r>
            <a:endParaRPr sz="2400"/>
          </a:p>
        </p:txBody>
      </p:sp>
      <p:pic>
        <p:nvPicPr>
          <p:cNvPr id="268" name="Google Shape;268;p48"/>
          <p:cNvPicPr preferRelativeResize="0"/>
          <p:nvPr/>
        </p:nvPicPr>
        <p:blipFill>
          <a:blip r:embed="rId3">
            <a:alphaModFix/>
          </a:blip>
          <a:stretch>
            <a:fillRect/>
          </a:stretch>
        </p:blipFill>
        <p:spPr>
          <a:xfrm>
            <a:off x="5360375" y="661263"/>
            <a:ext cx="3607214" cy="38209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9"/>
          <p:cNvSpPr txBox="1">
            <a:spLocks noGrp="1"/>
          </p:cNvSpPr>
          <p:nvPr>
            <p:ph type="title"/>
          </p:nvPr>
        </p:nvSpPr>
        <p:spPr>
          <a:xfrm>
            <a:off x="195175" y="245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 we starve?</a:t>
            </a:r>
            <a:endParaRPr/>
          </a:p>
        </p:txBody>
      </p:sp>
      <p:sp>
        <p:nvSpPr>
          <p:cNvPr id="274" name="Google Shape;274;p49"/>
          <p:cNvSpPr txBox="1">
            <a:spLocks noGrp="1"/>
          </p:cNvSpPr>
          <p:nvPr>
            <p:ph type="body" idx="1"/>
          </p:nvPr>
        </p:nvSpPr>
        <p:spPr>
          <a:xfrm>
            <a:off x="195175" y="8635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50">
                <a:solidFill>
                  <a:srgbClr val="666666"/>
                </a:solidFill>
                <a:latin typeface="Arial"/>
                <a:ea typeface="Arial"/>
                <a:cs typeface="Arial"/>
                <a:sym typeface="Arial"/>
              </a:rPr>
              <a:t>•</a:t>
            </a:r>
            <a:r>
              <a:rPr lang="en" sz="2400">
                <a:solidFill>
                  <a:srgbClr val="666666"/>
                </a:solidFill>
              </a:rPr>
              <a:t>Highly processed foods  rich in sugars and fats are becoming large parts of daily diets</a:t>
            </a:r>
            <a:endParaRPr sz="2400">
              <a:solidFill>
                <a:srgbClr val="666666"/>
              </a:solidFill>
            </a:endParaRPr>
          </a:p>
          <a:p>
            <a:pPr marL="0" lvl="0" indent="0" algn="l" rtl="0">
              <a:spcBef>
                <a:spcPts val="0"/>
              </a:spcBef>
              <a:spcAft>
                <a:spcPts val="0"/>
              </a:spcAft>
              <a:buNone/>
            </a:pPr>
            <a:endParaRPr sz="2400">
              <a:solidFill>
                <a:srgbClr val="666666"/>
              </a:solidFill>
            </a:endParaRPr>
          </a:p>
          <a:p>
            <a:pPr marL="0" lvl="0" indent="0" algn="l" rtl="0">
              <a:spcBef>
                <a:spcPts val="600"/>
              </a:spcBef>
              <a:spcAft>
                <a:spcPts val="0"/>
              </a:spcAft>
              <a:buNone/>
            </a:pPr>
            <a:r>
              <a:rPr lang="en" sz="2400">
                <a:solidFill>
                  <a:srgbClr val="666666"/>
                </a:solidFill>
              </a:rPr>
              <a:t>•64% of adult Americans are overweight- up from 40% just 10 years ago</a:t>
            </a:r>
            <a:endParaRPr sz="2400">
              <a:solidFill>
                <a:srgbClr val="666666"/>
              </a:solidFill>
            </a:endParaRPr>
          </a:p>
          <a:p>
            <a:pPr marL="0" lvl="0" indent="0" algn="l" rtl="0">
              <a:spcBef>
                <a:spcPts val="0"/>
              </a:spcBef>
              <a:spcAft>
                <a:spcPts val="0"/>
              </a:spcAft>
              <a:buNone/>
            </a:pPr>
            <a:endParaRPr sz="2400">
              <a:solidFill>
                <a:srgbClr val="666666"/>
              </a:solidFill>
            </a:endParaRPr>
          </a:p>
          <a:p>
            <a:pPr marL="0" lvl="0" indent="0" algn="l" rtl="0">
              <a:spcBef>
                <a:spcPts val="600"/>
              </a:spcBef>
              <a:spcAft>
                <a:spcPts val="0"/>
              </a:spcAft>
              <a:buNone/>
            </a:pPr>
            <a:r>
              <a:rPr lang="en" sz="2400">
                <a:solidFill>
                  <a:srgbClr val="666666"/>
                </a:solidFill>
              </a:rPr>
              <a:t>•Overeating also causes trickle down effects in terms of healthful living and healthcare. Without the proper nutrients this can also be malnourishment.</a:t>
            </a:r>
            <a:endParaRPr sz="2400">
              <a:solidFill>
                <a:srgbClr val="666666"/>
              </a:solidFill>
            </a:endParaRPr>
          </a:p>
          <a:p>
            <a:pPr marL="0" lvl="0" indent="0" algn="l" rtl="0">
              <a:spcBef>
                <a:spcPts val="0"/>
              </a:spcBef>
              <a:spcAft>
                <a:spcPts val="160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50"/>
          <p:cNvSpPr txBox="1">
            <a:spLocks noGrp="1"/>
          </p:cNvSpPr>
          <p:nvPr>
            <p:ph type="title"/>
          </p:nvPr>
        </p:nvSpPr>
        <p:spPr>
          <a:xfrm>
            <a:off x="228475" y="290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 we feed the world?</a:t>
            </a:r>
            <a:endParaRPr/>
          </a:p>
        </p:txBody>
      </p:sp>
      <p:sp>
        <p:nvSpPr>
          <p:cNvPr id="280" name="Google Shape;280;p50"/>
          <p:cNvSpPr txBox="1">
            <a:spLocks noGrp="1"/>
          </p:cNvSpPr>
          <p:nvPr>
            <p:ph type="body" idx="1"/>
          </p:nvPr>
        </p:nvSpPr>
        <p:spPr>
          <a:xfrm>
            <a:off x="311700" y="9827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p>
          <a:p>
            <a:pPr marL="457200" lvl="0" indent="-381000" algn="l" rtl="0">
              <a:spcBef>
                <a:spcPts val="0"/>
              </a:spcBef>
              <a:spcAft>
                <a:spcPts val="0"/>
              </a:spcAft>
              <a:buSzPts val="2400"/>
              <a:buChar char="●"/>
            </a:pPr>
            <a:r>
              <a:rPr lang="en" sz="2400"/>
              <a:t>Improve local production</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 sz="2400"/>
              <a:t>Manage water resources</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 sz="2400"/>
              <a:t>Use less chemicals</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 sz="2400"/>
              <a:t>Increase diversity</a:t>
            </a:r>
            <a:endParaRPr sz="2400"/>
          </a:p>
        </p:txBody>
      </p:sp>
      <p:pic>
        <p:nvPicPr>
          <p:cNvPr id="281" name="Google Shape;281;p50"/>
          <p:cNvPicPr preferRelativeResize="0"/>
          <p:nvPr/>
        </p:nvPicPr>
        <p:blipFill>
          <a:blip r:embed="rId3">
            <a:alphaModFix/>
          </a:blip>
          <a:stretch>
            <a:fillRect/>
          </a:stretch>
        </p:blipFill>
        <p:spPr>
          <a:xfrm>
            <a:off x="5412674" y="208200"/>
            <a:ext cx="2853551" cy="4399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Management of water resources</a:t>
            </a:r>
            <a:endParaRPr/>
          </a:p>
        </p:txBody>
      </p:sp>
      <p:sp>
        <p:nvSpPr>
          <p:cNvPr id="287" name="Google Shape;287;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Irrigation</a:t>
            </a:r>
            <a:r>
              <a:rPr lang="en" sz="2400"/>
              <a:t> is the application of controlled amounts of water to plants.</a:t>
            </a:r>
            <a:endParaRPr sz="2400"/>
          </a:p>
          <a:p>
            <a:pPr marL="0" lvl="0" indent="0" algn="l" rtl="0">
              <a:spcBef>
                <a:spcPts val="1600"/>
              </a:spcBef>
              <a:spcAft>
                <a:spcPts val="0"/>
              </a:spcAft>
              <a:buNone/>
            </a:pPr>
            <a:r>
              <a:rPr lang="en" sz="2400"/>
              <a:t>Agricultural irrigation accounts</a:t>
            </a:r>
            <a:endParaRPr sz="2400"/>
          </a:p>
          <a:p>
            <a:pPr marL="0" lvl="0" indent="0" algn="l" rtl="0">
              <a:spcBef>
                <a:spcPts val="0"/>
              </a:spcBef>
              <a:spcAft>
                <a:spcPts val="0"/>
              </a:spcAft>
              <a:buNone/>
            </a:pPr>
            <a:r>
              <a:rPr lang="en" sz="2400"/>
              <a:t> for 70% of all water use.</a:t>
            </a:r>
            <a:endParaRPr sz="2400"/>
          </a:p>
          <a:p>
            <a:pPr marL="0" lvl="0" indent="0" algn="l" rtl="0">
              <a:spcBef>
                <a:spcPts val="1600"/>
              </a:spcBef>
              <a:spcAft>
                <a:spcPts val="0"/>
              </a:spcAft>
              <a:buNone/>
            </a:pPr>
            <a:r>
              <a:rPr lang="en" sz="2400"/>
              <a:t>Irrigation is necessary to improve</a:t>
            </a:r>
            <a:endParaRPr sz="2400"/>
          </a:p>
          <a:p>
            <a:pPr marL="0" lvl="0" indent="0" algn="l" rtl="0">
              <a:spcBef>
                <a:spcPts val="0"/>
              </a:spcBef>
              <a:spcAft>
                <a:spcPts val="1600"/>
              </a:spcAft>
              <a:buNone/>
            </a:pPr>
            <a:r>
              <a:rPr lang="en" sz="2400"/>
              <a:t>crop yields especially on marginal lands.</a:t>
            </a:r>
            <a:endParaRPr sz="2400"/>
          </a:p>
        </p:txBody>
      </p:sp>
      <p:pic>
        <p:nvPicPr>
          <p:cNvPr id="288" name="Google Shape;288;p51"/>
          <p:cNvPicPr preferRelativeResize="0"/>
          <p:nvPr/>
        </p:nvPicPr>
        <p:blipFill>
          <a:blip r:embed="rId3">
            <a:alphaModFix/>
          </a:blip>
          <a:stretch>
            <a:fillRect/>
          </a:stretch>
        </p:blipFill>
        <p:spPr>
          <a:xfrm>
            <a:off x="5983250" y="1855575"/>
            <a:ext cx="2849050" cy="2849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Management of water resources</a:t>
            </a:r>
            <a:endParaRPr/>
          </a:p>
        </p:txBody>
      </p:sp>
      <p:sp>
        <p:nvSpPr>
          <p:cNvPr id="294" name="Google Shape;294;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When water resources are not managed wisely a number of issues are created:</a:t>
            </a:r>
            <a:endParaRPr sz="2400"/>
          </a:p>
          <a:p>
            <a:pPr marL="0" lvl="0" indent="0" algn="l" rtl="0">
              <a:spcBef>
                <a:spcPts val="1600"/>
              </a:spcBef>
              <a:spcAft>
                <a:spcPts val="0"/>
              </a:spcAft>
              <a:buNone/>
            </a:pPr>
            <a:endParaRPr sz="2400"/>
          </a:p>
          <a:p>
            <a:pPr marL="0" lvl="0" indent="0" algn="l" rtl="0">
              <a:spcBef>
                <a:spcPts val="0"/>
              </a:spcBef>
              <a:spcAft>
                <a:spcPts val="0"/>
              </a:spcAft>
              <a:buNone/>
            </a:pPr>
            <a:r>
              <a:rPr lang="en" sz="2400" b="1"/>
              <a:t>Waterlogging</a:t>
            </a:r>
            <a:r>
              <a:rPr lang="en" sz="2400"/>
              <a:t>: oversaturation of</a:t>
            </a:r>
            <a:endParaRPr sz="2400"/>
          </a:p>
          <a:p>
            <a:pPr marL="0" lvl="0" indent="0" algn="l" rtl="0">
              <a:spcBef>
                <a:spcPts val="0"/>
              </a:spcBef>
              <a:spcAft>
                <a:spcPts val="0"/>
              </a:spcAft>
              <a:buNone/>
            </a:pPr>
            <a:r>
              <a:rPr lang="en" sz="2400"/>
              <a:t>soil with water creating a soil</a:t>
            </a:r>
            <a:endParaRPr sz="2400"/>
          </a:p>
          <a:p>
            <a:pPr marL="0" lvl="0" indent="0" algn="l" rtl="0">
              <a:spcBef>
                <a:spcPts val="0"/>
              </a:spcBef>
              <a:spcAft>
                <a:spcPts val="0"/>
              </a:spcAft>
              <a:buNone/>
            </a:pPr>
            <a:r>
              <a:rPr lang="en" sz="2400"/>
              <a:t>environment with little to no oxygen</a:t>
            </a:r>
            <a:endParaRPr sz="2400"/>
          </a:p>
          <a:p>
            <a:pPr marL="0" lvl="0" indent="0" algn="l" rtl="0">
              <a:spcBef>
                <a:spcPts val="1600"/>
              </a:spcBef>
              <a:spcAft>
                <a:spcPts val="0"/>
              </a:spcAft>
              <a:buNone/>
            </a:pPr>
            <a:endParaRPr sz="2400"/>
          </a:p>
          <a:p>
            <a:pPr marL="0" lvl="0" indent="0" algn="l" rtl="0">
              <a:spcBef>
                <a:spcPts val="1600"/>
              </a:spcBef>
              <a:spcAft>
                <a:spcPts val="1600"/>
              </a:spcAft>
              <a:buNone/>
            </a:pPr>
            <a:endParaRPr sz="2400"/>
          </a:p>
        </p:txBody>
      </p:sp>
      <p:pic>
        <p:nvPicPr>
          <p:cNvPr id="295" name="Google Shape;295;p52"/>
          <p:cNvPicPr preferRelativeResize="0"/>
          <p:nvPr/>
        </p:nvPicPr>
        <p:blipFill>
          <a:blip r:embed="rId3">
            <a:alphaModFix/>
          </a:blip>
          <a:stretch>
            <a:fillRect/>
          </a:stretch>
        </p:blipFill>
        <p:spPr>
          <a:xfrm>
            <a:off x="5407175" y="2193175"/>
            <a:ext cx="3533525" cy="1978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Management of water resources</a:t>
            </a:r>
            <a:endParaRPr/>
          </a:p>
        </p:txBody>
      </p:sp>
      <p:sp>
        <p:nvSpPr>
          <p:cNvPr id="301" name="Google Shape;301;p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Salinization</a:t>
            </a:r>
            <a:r>
              <a:rPr lang="en" sz="2400"/>
              <a:t>: accumulation of water soluble salts in the soil that reduce the ability for plants to absorb water.</a:t>
            </a:r>
            <a:endParaRPr sz="2400"/>
          </a:p>
          <a:p>
            <a:pPr marL="457200" lvl="0" indent="-381000" algn="l" rtl="0">
              <a:spcBef>
                <a:spcPts val="1600"/>
              </a:spcBef>
              <a:spcAft>
                <a:spcPts val="0"/>
              </a:spcAft>
              <a:buSzPts val="2400"/>
              <a:buChar char="●"/>
            </a:pPr>
            <a:r>
              <a:rPr lang="en" sz="2400"/>
              <a:t>Occurs most often with</a:t>
            </a:r>
            <a:endParaRPr sz="2400"/>
          </a:p>
          <a:p>
            <a:pPr marL="457200" lvl="0" indent="0" algn="l" rtl="0">
              <a:spcBef>
                <a:spcPts val="0"/>
              </a:spcBef>
              <a:spcAft>
                <a:spcPts val="0"/>
              </a:spcAft>
              <a:buNone/>
            </a:pPr>
            <a:r>
              <a:rPr lang="en" sz="2400"/>
              <a:t>groundwater withdrawals</a:t>
            </a:r>
            <a:endParaRPr sz="2400"/>
          </a:p>
          <a:p>
            <a:pPr marL="457200" lvl="0" indent="0" algn="l" rtl="0">
              <a:spcBef>
                <a:spcPts val="0"/>
              </a:spcBef>
              <a:spcAft>
                <a:spcPts val="1600"/>
              </a:spcAft>
              <a:buNone/>
            </a:pPr>
            <a:endParaRPr sz="2400"/>
          </a:p>
        </p:txBody>
      </p:sp>
      <p:pic>
        <p:nvPicPr>
          <p:cNvPr id="302" name="Google Shape;302;p53"/>
          <p:cNvPicPr preferRelativeResize="0"/>
          <p:nvPr/>
        </p:nvPicPr>
        <p:blipFill>
          <a:blip r:embed="rId3">
            <a:alphaModFix/>
          </a:blip>
          <a:stretch>
            <a:fillRect/>
          </a:stretch>
        </p:blipFill>
        <p:spPr>
          <a:xfrm>
            <a:off x="5285000" y="2136550"/>
            <a:ext cx="2865475" cy="2734650"/>
          </a:xfrm>
          <a:prstGeom prst="rect">
            <a:avLst/>
          </a:prstGeom>
          <a:noFill/>
          <a:ln>
            <a:noFill/>
          </a:ln>
        </p:spPr>
      </p:pic>
      <p:pic>
        <p:nvPicPr>
          <p:cNvPr id="303" name="Google Shape;303;p53"/>
          <p:cNvPicPr preferRelativeResize="0"/>
          <p:nvPr/>
        </p:nvPicPr>
        <p:blipFill>
          <a:blip r:embed="rId4">
            <a:alphaModFix/>
          </a:blip>
          <a:stretch>
            <a:fillRect/>
          </a:stretch>
        </p:blipFill>
        <p:spPr>
          <a:xfrm>
            <a:off x="1043251" y="3212650"/>
            <a:ext cx="2497850" cy="16585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 we feed the world?</a:t>
            </a:r>
            <a:endParaRPr/>
          </a:p>
        </p:txBody>
      </p:sp>
      <p:sp>
        <p:nvSpPr>
          <p:cNvPr id="122" name="Google Shape;122;p27"/>
          <p:cNvSpPr txBox="1">
            <a:spLocks noGrp="1"/>
          </p:cNvSpPr>
          <p:nvPr>
            <p:ph type="body" idx="1"/>
          </p:nvPr>
        </p:nvSpPr>
        <p:spPr>
          <a:xfrm>
            <a:off x="311700" y="1152475"/>
            <a:ext cx="4681500" cy="341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400">
                <a:solidFill>
                  <a:srgbClr val="666666"/>
                </a:solidFill>
              </a:rPr>
              <a:t>•Globally, diets are increasing protein intake, going beyond the recommended 40-60g per day</a:t>
            </a:r>
            <a:endParaRPr sz="2400">
              <a:solidFill>
                <a:srgbClr val="666666"/>
              </a:solidFill>
            </a:endParaRPr>
          </a:p>
          <a:p>
            <a:pPr marL="0" lvl="0" indent="0" algn="l" rtl="0">
              <a:spcBef>
                <a:spcPts val="600"/>
              </a:spcBef>
              <a:spcAft>
                <a:spcPts val="0"/>
              </a:spcAft>
              <a:buNone/>
            </a:pPr>
            <a:endParaRPr sz="2400">
              <a:solidFill>
                <a:srgbClr val="666666"/>
              </a:solidFill>
            </a:endParaRPr>
          </a:p>
          <a:p>
            <a:pPr marL="0" lvl="0" indent="0" algn="l" rtl="0">
              <a:spcBef>
                <a:spcPts val="600"/>
              </a:spcBef>
              <a:spcAft>
                <a:spcPts val="0"/>
              </a:spcAft>
              <a:buNone/>
            </a:pPr>
            <a:r>
              <a:rPr lang="en" sz="2400">
                <a:solidFill>
                  <a:srgbClr val="666666"/>
                </a:solidFill>
              </a:rPr>
              <a:t>Increasing protein consumption increases the demand for more agricultural land.</a:t>
            </a:r>
            <a:endParaRPr sz="2400">
              <a:solidFill>
                <a:srgbClr val="666666"/>
              </a:solidFill>
            </a:endParaRPr>
          </a:p>
          <a:p>
            <a:pPr marL="0" lvl="0" indent="0" algn="l" rtl="0">
              <a:spcBef>
                <a:spcPts val="0"/>
              </a:spcBef>
              <a:spcAft>
                <a:spcPts val="1600"/>
              </a:spcAft>
              <a:buNone/>
            </a:pPr>
            <a:endParaRPr/>
          </a:p>
        </p:txBody>
      </p:sp>
      <p:pic>
        <p:nvPicPr>
          <p:cNvPr id="123" name="Google Shape;123;p27"/>
          <p:cNvPicPr preferRelativeResize="0"/>
          <p:nvPr/>
        </p:nvPicPr>
        <p:blipFill>
          <a:blip r:embed="rId3">
            <a:alphaModFix/>
          </a:blip>
          <a:stretch>
            <a:fillRect/>
          </a:stretch>
        </p:blipFill>
        <p:spPr>
          <a:xfrm>
            <a:off x="4843674" y="1403251"/>
            <a:ext cx="4198026" cy="29148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4"/>
          <p:cNvSpPr txBox="1">
            <a:spLocks noGrp="1"/>
          </p:cNvSpPr>
          <p:nvPr>
            <p:ph type="title"/>
          </p:nvPr>
        </p:nvSpPr>
        <p:spPr>
          <a:xfrm>
            <a:off x="212800" y="4845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Management of water resources</a:t>
            </a:r>
            <a:endParaRPr/>
          </a:p>
        </p:txBody>
      </p:sp>
      <p:sp>
        <p:nvSpPr>
          <p:cNvPr id="309" name="Google Shape;309;p54"/>
          <p:cNvSpPr txBox="1">
            <a:spLocks noGrp="1"/>
          </p:cNvSpPr>
          <p:nvPr>
            <p:ph type="body" idx="1"/>
          </p:nvPr>
        </p:nvSpPr>
        <p:spPr>
          <a:xfrm>
            <a:off x="2128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Eutrophication: </a:t>
            </a:r>
            <a:r>
              <a:rPr lang="en" sz="2400"/>
              <a:t>excessive nutrients in water that cause algal blooms and can lead to reduced oxygen levels</a:t>
            </a:r>
            <a:endParaRPr sz="2400"/>
          </a:p>
          <a:p>
            <a:pPr marL="457200" lvl="0" indent="-381000" algn="l" rtl="0">
              <a:spcBef>
                <a:spcPts val="1600"/>
              </a:spcBef>
              <a:spcAft>
                <a:spcPts val="0"/>
              </a:spcAft>
              <a:buSzPts val="2400"/>
              <a:buChar char="●"/>
            </a:pPr>
            <a:r>
              <a:rPr lang="en" sz="2400"/>
              <a:t>Can cause toxic blooms</a:t>
            </a:r>
            <a:endParaRPr sz="2400"/>
          </a:p>
          <a:p>
            <a:pPr marL="457200" lvl="0" indent="-381000" algn="l" rtl="0">
              <a:spcBef>
                <a:spcPts val="0"/>
              </a:spcBef>
              <a:spcAft>
                <a:spcPts val="0"/>
              </a:spcAft>
              <a:buSzPts val="2400"/>
              <a:buChar char="●"/>
            </a:pPr>
            <a:r>
              <a:rPr lang="en" sz="2400"/>
              <a:t>Increase in plant/algae growth</a:t>
            </a:r>
            <a:endParaRPr sz="2400"/>
          </a:p>
          <a:p>
            <a:pPr marL="457200" lvl="0" indent="-381000" algn="l" rtl="0">
              <a:spcBef>
                <a:spcPts val="0"/>
              </a:spcBef>
              <a:spcAft>
                <a:spcPts val="0"/>
              </a:spcAft>
              <a:buSzPts val="2400"/>
              <a:buChar char="●"/>
            </a:pPr>
            <a:r>
              <a:rPr lang="en" sz="2400"/>
              <a:t>Populations of plants/algae die</a:t>
            </a:r>
            <a:endParaRPr sz="2400"/>
          </a:p>
          <a:p>
            <a:pPr marL="457200" lvl="0" indent="-381000" algn="l" rtl="0">
              <a:spcBef>
                <a:spcPts val="0"/>
              </a:spcBef>
              <a:spcAft>
                <a:spcPts val="0"/>
              </a:spcAft>
              <a:buSzPts val="2400"/>
              <a:buChar char="●"/>
            </a:pPr>
            <a:r>
              <a:rPr lang="en" sz="2400"/>
              <a:t>Decomposer populations increase</a:t>
            </a:r>
            <a:endParaRPr sz="2400"/>
          </a:p>
          <a:p>
            <a:pPr marL="457200" lvl="0" indent="-381000" algn="l" rtl="0">
              <a:spcBef>
                <a:spcPts val="0"/>
              </a:spcBef>
              <a:spcAft>
                <a:spcPts val="0"/>
              </a:spcAft>
              <a:buSzPts val="2400"/>
              <a:buChar char="●"/>
            </a:pPr>
            <a:r>
              <a:rPr lang="en" sz="2400"/>
              <a:t>Dissolved oxygen levels drop</a:t>
            </a:r>
            <a:endParaRPr sz="2400"/>
          </a:p>
        </p:txBody>
      </p:sp>
      <p:pic>
        <p:nvPicPr>
          <p:cNvPr id="310" name="Google Shape;310;p54"/>
          <p:cNvPicPr preferRelativeResize="0"/>
          <p:nvPr/>
        </p:nvPicPr>
        <p:blipFill>
          <a:blip r:embed="rId3">
            <a:alphaModFix/>
          </a:blip>
          <a:stretch>
            <a:fillRect/>
          </a:stretch>
        </p:blipFill>
        <p:spPr>
          <a:xfrm>
            <a:off x="5499600" y="2287374"/>
            <a:ext cx="3430450" cy="1929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55"/>
          <p:cNvPicPr preferRelativeResize="0"/>
          <p:nvPr/>
        </p:nvPicPr>
        <p:blipFill>
          <a:blip r:embed="rId3">
            <a:alphaModFix/>
          </a:blip>
          <a:stretch>
            <a:fillRect/>
          </a:stretch>
        </p:blipFill>
        <p:spPr>
          <a:xfrm>
            <a:off x="2011950" y="152400"/>
            <a:ext cx="4789181" cy="4838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Management of water resources</a:t>
            </a:r>
            <a:endParaRPr/>
          </a:p>
        </p:txBody>
      </p:sp>
      <p:sp>
        <p:nvSpPr>
          <p:cNvPr id="321" name="Google Shape;321;p56"/>
          <p:cNvSpPr txBox="1">
            <a:spLocks noGrp="1"/>
          </p:cNvSpPr>
          <p:nvPr>
            <p:ph type="body" idx="1"/>
          </p:nvPr>
        </p:nvSpPr>
        <p:spPr>
          <a:xfrm>
            <a:off x="311700" y="1152475"/>
            <a:ext cx="48318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Flood irrigation</a:t>
            </a:r>
            <a:endParaRPr sz="2400"/>
          </a:p>
          <a:p>
            <a:pPr marL="457200" lvl="0" indent="-381000" algn="l" rtl="0">
              <a:spcBef>
                <a:spcPts val="1600"/>
              </a:spcBef>
              <a:spcAft>
                <a:spcPts val="0"/>
              </a:spcAft>
              <a:buSzPts val="2400"/>
              <a:buChar char="●"/>
            </a:pPr>
            <a:r>
              <a:rPr lang="en" sz="2400"/>
              <a:t>Build trenches and fill with water or flood the fields</a:t>
            </a:r>
            <a:endParaRPr sz="2400"/>
          </a:p>
          <a:p>
            <a:pPr marL="457200" lvl="0" indent="-381000" algn="l" rtl="0">
              <a:spcBef>
                <a:spcPts val="0"/>
              </a:spcBef>
              <a:spcAft>
                <a:spcPts val="0"/>
              </a:spcAft>
              <a:buSzPts val="2400"/>
              <a:buChar char="●"/>
            </a:pPr>
            <a:r>
              <a:rPr lang="en" sz="2400"/>
              <a:t>70% efficient (amount of water absorbed by plants/total water output)</a:t>
            </a:r>
            <a:endParaRPr sz="2400"/>
          </a:p>
          <a:p>
            <a:pPr marL="457200" lvl="0" indent="-381000" algn="l" rtl="0">
              <a:spcBef>
                <a:spcPts val="0"/>
              </a:spcBef>
              <a:spcAft>
                <a:spcPts val="0"/>
              </a:spcAft>
              <a:buSzPts val="2400"/>
              <a:buChar char="●"/>
            </a:pPr>
            <a:r>
              <a:rPr lang="en" sz="2400"/>
              <a:t>Can cause waterlogging and salinization</a:t>
            </a:r>
            <a:endParaRPr sz="2400"/>
          </a:p>
        </p:txBody>
      </p:sp>
      <p:pic>
        <p:nvPicPr>
          <p:cNvPr id="322" name="Google Shape;322;p56"/>
          <p:cNvPicPr preferRelativeResize="0"/>
          <p:nvPr/>
        </p:nvPicPr>
        <p:blipFill>
          <a:blip r:embed="rId3">
            <a:alphaModFix/>
          </a:blip>
          <a:stretch>
            <a:fillRect/>
          </a:stretch>
        </p:blipFill>
        <p:spPr>
          <a:xfrm>
            <a:off x="5295900" y="1930150"/>
            <a:ext cx="3695700" cy="263873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Management of water resources</a:t>
            </a:r>
            <a:endParaRPr/>
          </a:p>
        </p:txBody>
      </p:sp>
      <p:sp>
        <p:nvSpPr>
          <p:cNvPr id="328" name="Google Shape;328;p57"/>
          <p:cNvSpPr txBox="1">
            <a:spLocks noGrp="1"/>
          </p:cNvSpPr>
          <p:nvPr>
            <p:ph type="body" idx="1"/>
          </p:nvPr>
        </p:nvSpPr>
        <p:spPr>
          <a:xfrm>
            <a:off x="311700" y="1152475"/>
            <a:ext cx="45258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Spray irrigation</a:t>
            </a:r>
            <a:endParaRPr sz="2400"/>
          </a:p>
          <a:p>
            <a:pPr marL="457200" lvl="0" indent="-381000" algn="l" rtl="0">
              <a:spcBef>
                <a:spcPts val="1600"/>
              </a:spcBef>
              <a:spcAft>
                <a:spcPts val="0"/>
              </a:spcAft>
              <a:buSzPts val="2400"/>
              <a:buChar char="●"/>
            </a:pPr>
            <a:r>
              <a:rPr lang="en" sz="2400"/>
              <a:t>Water is pumped through sprinklers</a:t>
            </a:r>
            <a:endParaRPr sz="2400"/>
          </a:p>
          <a:p>
            <a:pPr marL="457200" lvl="0" indent="-381000" algn="l" rtl="0">
              <a:spcBef>
                <a:spcPts val="0"/>
              </a:spcBef>
              <a:spcAft>
                <a:spcPts val="0"/>
              </a:spcAft>
              <a:buSzPts val="2400"/>
              <a:buChar char="●"/>
            </a:pPr>
            <a:r>
              <a:rPr lang="en" sz="2400"/>
              <a:t>75-95% efficient</a:t>
            </a:r>
            <a:endParaRPr sz="2400"/>
          </a:p>
          <a:p>
            <a:pPr marL="457200" lvl="0" indent="-381000" algn="l" rtl="0">
              <a:spcBef>
                <a:spcPts val="0"/>
              </a:spcBef>
              <a:spcAft>
                <a:spcPts val="0"/>
              </a:spcAft>
              <a:buSzPts val="2400"/>
              <a:buChar char="●"/>
            </a:pPr>
            <a:r>
              <a:rPr lang="en" sz="2400"/>
              <a:t>More expensive and uses more energy</a:t>
            </a:r>
            <a:endParaRPr sz="2400"/>
          </a:p>
        </p:txBody>
      </p:sp>
      <p:pic>
        <p:nvPicPr>
          <p:cNvPr id="329" name="Google Shape;329;p57"/>
          <p:cNvPicPr preferRelativeResize="0"/>
          <p:nvPr/>
        </p:nvPicPr>
        <p:blipFill>
          <a:blip r:embed="rId3">
            <a:alphaModFix/>
          </a:blip>
          <a:stretch>
            <a:fillRect/>
          </a:stretch>
        </p:blipFill>
        <p:spPr>
          <a:xfrm>
            <a:off x="4837500" y="1152475"/>
            <a:ext cx="4055650" cy="2982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Management of water resources</a:t>
            </a:r>
            <a:endParaRPr/>
          </a:p>
        </p:txBody>
      </p:sp>
      <p:sp>
        <p:nvSpPr>
          <p:cNvPr id="335" name="Google Shape;335;p58"/>
          <p:cNvSpPr txBox="1">
            <a:spLocks noGrp="1"/>
          </p:cNvSpPr>
          <p:nvPr>
            <p:ph type="body" idx="1"/>
          </p:nvPr>
        </p:nvSpPr>
        <p:spPr>
          <a:xfrm>
            <a:off x="311700" y="1152475"/>
            <a:ext cx="5200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Drip irrigation</a:t>
            </a:r>
            <a:endParaRPr sz="2400"/>
          </a:p>
          <a:p>
            <a:pPr marL="457200" lvl="0" indent="-381000" algn="l" rtl="0">
              <a:spcBef>
                <a:spcPts val="1600"/>
              </a:spcBef>
              <a:spcAft>
                <a:spcPts val="0"/>
              </a:spcAft>
              <a:buSzPts val="2400"/>
              <a:buChar char="●"/>
            </a:pPr>
            <a:r>
              <a:rPr lang="en" sz="2400"/>
              <a:t>Slow dripping hose on the surface or buried underground</a:t>
            </a:r>
            <a:endParaRPr sz="2400"/>
          </a:p>
          <a:p>
            <a:pPr marL="457200" lvl="0" indent="-381000" algn="l" rtl="0">
              <a:spcBef>
                <a:spcPts val="0"/>
              </a:spcBef>
              <a:spcAft>
                <a:spcPts val="0"/>
              </a:spcAft>
              <a:buSzPts val="2400"/>
              <a:buChar char="●"/>
            </a:pPr>
            <a:r>
              <a:rPr lang="en" sz="2400"/>
              <a:t>&gt;95% efficient</a:t>
            </a:r>
            <a:endParaRPr sz="2400"/>
          </a:p>
          <a:p>
            <a:pPr marL="457200" lvl="0" indent="-381000" algn="l" rtl="0">
              <a:spcBef>
                <a:spcPts val="0"/>
              </a:spcBef>
              <a:spcAft>
                <a:spcPts val="0"/>
              </a:spcAft>
              <a:buSzPts val="2400"/>
              <a:buChar char="●"/>
            </a:pPr>
            <a:r>
              <a:rPr lang="en" sz="2400"/>
              <a:t>Most expensive</a:t>
            </a:r>
            <a:endParaRPr sz="2400"/>
          </a:p>
          <a:p>
            <a:pPr marL="457200" lvl="0" indent="-381000" algn="l" rtl="0">
              <a:spcBef>
                <a:spcPts val="0"/>
              </a:spcBef>
              <a:spcAft>
                <a:spcPts val="0"/>
              </a:spcAft>
              <a:buSzPts val="2400"/>
              <a:buChar char="●"/>
            </a:pPr>
            <a:r>
              <a:rPr lang="en" sz="2400"/>
              <a:t>Prevents use of heavy equipment</a:t>
            </a:r>
            <a:endParaRPr sz="2400"/>
          </a:p>
        </p:txBody>
      </p:sp>
      <p:pic>
        <p:nvPicPr>
          <p:cNvPr id="336" name="Google Shape;336;p58"/>
          <p:cNvPicPr preferRelativeResize="0"/>
          <p:nvPr/>
        </p:nvPicPr>
        <p:blipFill>
          <a:blip r:embed="rId3">
            <a:alphaModFix/>
          </a:blip>
          <a:stretch>
            <a:fillRect/>
          </a:stretch>
        </p:blipFill>
        <p:spPr>
          <a:xfrm>
            <a:off x="5511900" y="2745775"/>
            <a:ext cx="3489200" cy="1823100"/>
          </a:xfrm>
          <a:prstGeom prst="rect">
            <a:avLst/>
          </a:prstGeom>
          <a:noFill/>
          <a:ln>
            <a:noFill/>
          </a:ln>
        </p:spPr>
      </p:pic>
      <p:pic>
        <p:nvPicPr>
          <p:cNvPr id="337" name="Google Shape;337;p58"/>
          <p:cNvPicPr preferRelativeResize="0"/>
          <p:nvPr/>
        </p:nvPicPr>
        <p:blipFill>
          <a:blip r:embed="rId4">
            <a:alphaModFix/>
          </a:blip>
          <a:stretch>
            <a:fillRect/>
          </a:stretch>
        </p:blipFill>
        <p:spPr>
          <a:xfrm>
            <a:off x="5707075" y="445025"/>
            <a:ext cx="3098850" cy="2065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9"/>
          <p:cNvSpPr txBox="1">
            <a:spLocks noGrp="1"/>
          </p:cNvSpPr>
          <p:nvPr>
            <p:ph type="title"/>
          </p:nvPr>
        </p:nvSpPr>
        <p:spPr>
          <a:xfrm>
            <a:off x="311700" y="2154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Management of pests</a:t>
            </a:r>
            <a:endParaRPr/>
          </a:p>
        </p:txBody>
      </p:sp>
      <p:sp>
        <p:nvSpPr>
          <p:cNvPr id="343" name="Google Shape;343;p59"/>
          <p:cNvSpPr txBox="1">
            <a:spLocks noGrp="1"/>
          </p:cNvSpPr>
          <p:nvPr>
            <p:ph type="body" idx="1"/>
          </p:nvPr>
        </p:nvSpPr>
        <p:spPr>
          <a:xfrm>
            <a:off x="311700" y="863550"/>
            <a:ext cx="48165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One of the threats to water access is pollution from chemical use.</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 sz="2400"/>
              <a:t>The United States accounts for ⅓ of the global pesticide use.</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 sz="2400"/>
              <a:t>Pesticides can be target specific or broad spectrum.</a:t>
            </a:r>
            <a:endParaRPr sz="2400"/>
          </a:p>
        </p:txBody>
      </p:sp>
      <p:pic>
        <p:nvPicPr>
          <p:cNvPr id="344" name="Google Shape;344;p59"/>
          <p:cNvPicPr preferRelativeResize="0"/>
          <p:nvPr/>
        </p:nvPicPr>
        <p:blipFill>
          <a:blip r:embed="rId3">
            <a:alphaModFix/>
          </a:blip>
          <a:stretch>
            <a:fillRect/>
          </a:stretch>
        </p:blipFill>
        <p:spPr>
          <a:xfrm>
            <a:off x="5235350" y="950175"/>
            <a:ext cx="3710999" cy="31088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60"/>
          <p:cNvSpPr txBox="1">
            <a:spLocks noGrp="1"/>
          </p:cNvSpPr>
          <p:nvPr>
            <p:ph type="title"/>
          </p:nvPr>
        </p:nvSpPr>
        <p:spPr>
          <a:xfrm>
            <a:off x="219850" y="2153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Management of pests</a:t>
            </a:r>
            <a:endParaRPr/>
          </a:p>
        </p:txBody>
      </p:sp>
      <p:sp>
        <p:nvSpPr>
          <p:cNvPr id="350" name="Google Shape;350;p60"/>
          <p:cNvSpPr txBox="1">
            <a:spLocks noGrp="1"/>
          </p:cNvSpPr>
          <p:nvPr>
            <p:ph type="body" idx="1"/>
          </p:nvPr>
        </p:nvSpPr>
        <p:spPr>
          <a:xfrm>
            <a:off x="311700" y="1025650"/>
            <a:ext cx="8520600" cy="354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u="sng"/>
              <a:t>Types of Pesticides</a:t>
            </a:r>
            <a:endParaRPr sz="2400"/>
          </a:p>
          <a:p>
            <a:pPr marL="457200" lvl="0" indent="-381000" algn="l" rtl="0">
              <a:spcBef>
                <a:spcPts val="1600"/>
              </a:spcBef>
              <a:spcAft>
                <a:spcPts val="0"/>
              </a:spcAft>
              <a:buSzPts val="2400"/>
              <a:buAutoNum type="arabicPeriod"/>
            </a:pPr>
            <a:r>
              <a:rPr lang="en" sz="2400"/>
              <a:t>Herbicides</a:t>
            </a:r>
            <a:endParaRPr sz="2400"/>
          </a:p>
          <a:p>
            <a:pPr marL="457200" lvl="0" indent="-381000" algn="l" rtl="0">
              <a:spcBef>
                <a:spcPts val="0"/>
              </a:spcBef>
              <a:spcAft>
                <a:spcPts val="0"/>
              </a:spcAft>
              <a:buSzPts val="2400"/>
              <a:buAutoNum type="arabicPeriod"/>
            </a:pPr>
            <a:r>
              <a:rPr lang="en" sz="2400"/>
              <a:t>Fungicides</a:t>
            </a:r>
            <a:endParaRPr sz="2400"/>
          </a:p>
          <a:p>
            <a:pPr marL="457200" lvl="0" indent="-381000" algn="l" rtl="0">
              <a:spcBef>
                <a:spcPts val="0"/>
              </a:spcBef>
              <a:spcAft>
                <a:spcPts val="0"/>
              </a:spcAft>
              <a:buSzPts val="2400"/>
              <a:buAutoNum type="arabicPeriod"/>
            </a:pPr>
            <a:r>
              <a:rPr lang="en" sz="2400"/>
              <a:t>Rodenticides</a:t>
            </a:r>
            <a:endParaRPr sz="2400"/>
          </a:p>
          <a:p>
            <a:pPr marL="457200" lvl="0" indent="-381000" algn="l" rtl="0">
              <a:spcBef>
                <a:spcPts val="0"/>
              </a:spcBef>
              <a:spcAft>
                <a:spcPts val="0"/>
              </a:spcAft>
              <a:buSzPts val="2400"/>
              <a:buAutoNum type="arabicPeriod"/>
            </a:pPr>
            <a:r>
              <a:rPr lang="en" sz="2400"/>
              <a:t>Insecticides</a:t>
            </a:r>
            <a:endParaRPr sz="2400"/>
          </a:p>
        </p:txBody>
      </p:sp>
      <p:pic>
        <p:nvPicPr>
          <p:cNvPr id="351" name="Google Shape;351;p60"/>
          <p:cNvPicPr preferRelativeResize="0"/>
          <p:nvPr/>
        </p:nvPicPr>
        <p:blipFill>
          <a:blip r:embed="rId3">
            <a:alphaModFix/>
          </a:blip>
          <a:stretch>
            <a:fillRect/>
          </a:stretch>
        </p:blipFill>
        <p:spPr>
          <a:xfrm>
            <a:off x="4473799" y="582775"/>
            <a:ext cx="4358500" cy="3473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Management of pests</a:t>
            </a:r>
            <a:endParaRPr/>
          </a:p>
        </p:txBody>
      </p:sp>
      <p:sp>
        <p:nvSpPr>
          <p:cNvPr id="357" name="Google Shape;357;p61"/>
          <p:cNvSpPr txBox="1">
            <a:spLocks noGrp="1"/>
          </p:cNvSpPr>
          <p:nvPr>
            <p:ph type="body" idx="1"/>
          </p:nvPr>
        </p:nvSpPr>
        <p:spPr>
          <a:xfrm>
            <a:off x="250450" y="1428025"/>
            <a:ext cx="5199300" cy="2659200"/>
          </a:xfrm>
          <a:prstGeom prst="rect">
            <a:avLst/>
          </a:prstGeom>
          <a:solidFill>
            <a:srgbClr val="EA9999"/>
          </a:solidFill>
          <a:ln w="38100"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400" u="sng"/>
              <a:t>Consequences of pesticide use</a:t>
            </a:r>
            <a:endParaRPr sz="2400"/>
          </a:p>
          <a:p>
            <a:pPr marL="457200" lvl="0" indent="-381000" algn="ctr" rtl="0">
              <a:spcBef>
                <a:spcPts val="1600"/>
              </a:spcBef>
              <a:spcAft>
                <a:spcPts val="0"/>
              </a:spcAft>
              <a:buSzPts val="2400"/>
              <a:buChar char="●"/>
            </a:pPr>
            <a:r>
              <a:rPr lang="en" sz="2400"/>
              <a:t>Kills non-target pests</a:t>
            </a:r>
            <a:endParaRPr sz="2400"/>
          </a:p>
          <a:p>
            <a:pPr marL="457200" lvl="0" indent="-381000" algn="ctr" rtl="0">
              <a:spcBef>
                <a:spcPts val="0"/>
              </a:spcBef>
              <a:spcAft>
                <a:spcPts val="0"/>
              </a:spcAft>
              <a:buSzPts val="2400"/>
              <a:buChar char="●"/>
            </a:pPr>
            <a:r>
              <a:rPr lang="en" sz="2400"/>
              <a:t>Bioaccumulation/Biomagnification</a:t>
            </a:r>
            <a:endParaRPr sz="2400"/>
          </a:p>
          <a:p>
            <a:pPr marL="457200" lvl="0" indent="-381000" algn="ctr" rtl="0">
              <a:spcBef>
                <a:spcPts val="0"/>
              </a:spcBef>
              <a:spcAft>
                <a:spcPts val="0"/>
              </a:spcAft>
              <a:buSzPts val="2400"/>
              <a:buChar char="●"/>
            </a:pPr>
            <a:r>
              <a:rPr lang="en" sz="2400"/>
              <a:t>Pest resistance</a:t>
            </a:r>
            <a:endParaRPr sz="2400"/>
          </a:p>
          <a:p>
            <a:pPr marL="457200" lvl="0" indent="-381000" algn="ctr" rtl="0">
              <a:spcBef>
                <a:spcPts val="0"/>
              </a:spcBef>
              <a:spcAft>
                <a:spcPts val="0"/>
              </a:spcAft>
              <a:buSzPts val="2400"/>
              <a:buChar char="●"/>
            </a:pPr>
            <a:r>
              <a:rPr lang="en" sz="2400"/>
              <a:t>Toxicity to humans</a:t>
            </a:r>
            <a:endParaRPr sz="2400"/>
          </a:p>
        </p:txBody>
      </p:sp>
      <p:pic>
        <p:nvPicPr>
          <p:cNvPr id="358" name="Google Shape;358;p61"/>
          <p:cNvPicPr preferRelativeResize="0"/>
          <p:nvPr/>
        </p:nvPicPr>
        <p:blipFill>
          <a:blip r:embed="rId3">
            <a:alphaModFix/>
          </a:blip>
          <a:stretch>
            <a:fillRect/>
          </a:stretch>
        </p:blipFill>
        <p:spPr>
          <a:xfrm>
            <a:off x="5625462" y="229650"/>
            <a:ext cx="3373376" cy="2142449"/>
          </a:xfrm>
          <a:prstGeom prst="rect">
            <a:avLst/>
          </a:prstGeom>
          <a:noFill/>
          <a:ln>
            <a:noFill/>
          </a:ln>
        </p:spPr>
      </p:pic>
      <p:pic>
        <p:nvPicPr>
          <p:cNvPr id="359" name="Google Shape;359;p61"/>
          <p:cNvPicPr preferRelativeResize="0"/>
          <p:nvPr/>
        </p:nvPicPr>
        <p:blipFill>
          <a:blip r:embed="rId4">
            <a:alphaModFix/>
          </a:blip>
          <a:stretch>
            <a:fillRect/>
          </a:stretch>
        </p:blipFill>
        <p:spPr>
          <a:xfrm>
            <a:off x="5602150" y="2524499"/>
            <a:ext cx="3389450" cy="230731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Consequences of pesticides</a:t>
            </a:r>
            <a:endParaRPr/>
          </a:p>
        </p:txBody>
      </p:sp>
      <p:sp>
        <p:nvSpPr>
          <p:cNvPr id="365" name="Google Shape;365;p62"/>
          <p:cNvSpPr txBox="1">
            <a:spLocks noGrp="1"/>
          </p:cNvSpPr>
          <p:nvPr>
            <p:ph type="body" idx="1"/>
          </p:nvPr>
        </p:nvSpPr>
        <p:spPr>
          <a:xfrm>
            <a:off x="311700" y="1152475"/>
            <a:ext cx="48624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Excess pesticides often wash into surrounding bodies of water.</a:t>
            </a:r>
            <a:endParaRPr/>
          </a:p>
          <a:p>
            <a:pPr marL="457200" lvl="0" indent="0" algn="l" rtl="0">
              <a:spcBef>
                <a:spcPts val="0"/>
              </a:spcBef>
              <a:spcAft>
                <a:spcPts val="0"/>
              </a:spcAft>
              <a:buNone/>
            </a:pPr>
            <a:endParaRPr/>
          </a:p>
          <a:p>
            <a:pPr marL="457200" lvl="0" indent="-342900" algn="l" rtl="0">
              <a:spcBef>
                <a:spcPts val="0"/>
              </a:spcBef>
              <a:spcAft>
                <a:spcPts val="0"/>
              </a:spcAft>
              <a:buSzPts val="1800"/>
              <a:buAutoNum type="arabicPeriod"/>
            </a:pPr>
            <a:r>
              <a:rPr lang="en"/>
              <a:t>Small aquatic organisms absorb (bioaccumulate) pesticide chemicals.</a:t>
            </a:r>
            <a:endParaRPr/>
          </a:p>
          <a:p>
            <a:pPr marL="457200" lvl="0" indent="0" algn="l" rtl="0">
              <a:spcBef>
                <a:spcPts val="0"/>
              </a:spcBef>
              <a:spcAft>
                <a:spcPts val="0"/>
              </a:spcAft>
              <a:buNone/>
            </a:pPr>
            <a:endParaRPr/>
          </a:p>
          <a:p>
            <a:pPr marL="457200" lvl="0" indent="-342900" algn="l" rtl="0">
              <a:spcBef>
                <a:spcPts val="0"/>
              </a:spcBef>
              <a:spcAft>
                <a:spcPts val="0"/>
              </a:spcAft>
              <a:buSzPts val="1800"/>
              <a:buAutoNum type="arabicPeriod"/>
            </a:pPr>
            <a:r>
              <a:rPr lang="en"/>
              <a:t>Chemicals become concentrated (biomagnified) as they travel up food chains.</a:t>
            </a:r>
            <a:endParaRPr/>
          </a:p>
        </p:txBody>
      </p:sp>
      <p:pic>
        <p:nvPicPr>
          <p:cNvPr id="366" name="Google Shape;366;p62"/>
          <p:cNvPicPr preferRelativeResize="0"/>
          <p:nvPr/>
        </p:nvPicPr>
        <p:blipFill>
          <a:blip r:embed="rId3">
            <a:alphaModFix/>
          </a:blip>
          <a:stretch>
            <a:fillRect/>
          </a:stretch>
        </p:blipFill>
        <p:spPr>
          <a:xfrm>
            <a:off x="5174100" y="634350"/>
            <a:ext cx="3665101" cy="34853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Consequences of pesticides</a:t>
            </a:r>
            <a:endParaRPr/>
          </a:p>
        </p:txBody>
      </p:sp>
      <p:sp>
        <p:nvSpPr>
          <p:cNvPr id="372" name="Google Shape;372;p63"/>
          <p:cNvSpPr txBox="1">
            <a:spLocks noGrp="1"/>
          </p:cNvSpPr>
          <p:nvPr>
            <p:ph type="body" idx="1"/>
          </p:nvPr>
        </p:nvSpPr>
        <p:spPr>
          <a:xfrm>
            <a:off x="4439325" y="1152475"/>
            <a:ext cx="4392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Application of pesticides does not affect a pest population equally.</a:t>
            </a:r>
            <a:endParaRPr/>
          </a:p>
          <a:p>
            <a:pPr marL="0" lvl="0" indent="0" algn="l" rtl="0">
              <a:spcBef>
                <a:spcPts val="1600"/>
              </a:spcBef>
              <a:spcAft>
                <a:spcPts val="0"/>
              </a:spcAft>
              <a:buNone/>
            </a:pPr>
            <a:r>
              <a:rPr lang="en"/>
              <a:t>Some of the population resistant to the pesticide survive and pass on the resistance, building the resistance in the population. </a:t>
            </a:r>
            <a:endParaRPr/>
          </a:p>
          <a:p>
            <a:pPr marL="0" lvl="0" indent="0" algn="l" rtl="0">
              <a:spcBef>
                <a:spcPts val="1600"/>
              </a:spcBef>
              <a:spcAft>
                <a:spcPts val="1600"/>
              </a:spcAft>
              <a:buNone/>
            </a:pPr>
            <a:r>
              <a:rPr lang="en"/>
              <a:t>Stronger chemicals are used in a positive feedback loop called the </a:t>
            </a:r>
            <a:r>
              <a:rPr lang="en" b="1"/>
              <a:t>pesticide treadmill</a:t>
            </a:r>
            <a:r>
              <a:rPr lang="en"/>
              <a:t>. </a:t>
            </a:r>
            <a:endParaRPr/>
          </a:p>
        </p:txBody>
      </p:sp>
      <p:pic>
        <p:nvPicPr>
          <p:cNvPr id="373" name="Google Shape;373;p63"/>
          <p:cNvPicPr preferRelativeResize="0"/>
          <p:nvPr/>
        </p:nvPicPr>
        <p:blipFill>
          <a:blip r:embed="rId3">
            <a:alphaModFix/>
          </a:blip>
          <a:stretch>
            <a:fillRect/>
          </a:stretch>
        </p:blipFill>
        <p:spPr>
          <a:xfrm>
            <a:off x="183000" y="1489925"/>
            <a:ext cx="4134525" cy="27415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8"/>
          <p:cNvPicPr preferRelativeResize="0"/>
          <p:nvPr/>
        </p:nvPicPr>
        <p:blipFill>
          <a:blip r:embed="rId3">
            <a:alphaModFix/>
          </a:blip>
          <a:stretch>
            <a:fillRect/>
          </a:stretch>
        </p:blipFill>
        <p:spPr>
          <a:xfrm>
            <a:off x="1087575" y="152400"/>
            <a:ext cx="6802924" cy="48386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4"/>
          <p:cNvSpPr txBox="1">
            <a:spLocks noGrp="1"/>
          </p:cNvSpPr>
          <p:nvPr>
            <p:ph type="title"/>
          </p:nvPr>
        </p:nvSpPr>
        <p:spPr>
          <a:xfrm>
            <a:off x="311700" y="138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Sustainable Agriculture</a:t>
            </a:r>
            <a:endParaRPr/>
          </a:p>
        </p:txBody>
      </p:sp>
      <p:sp>
        <p:nvSpPr>
          <p:cNvPr id="379" name="Google Shape;379;p64"/>
          <p:cNvSpPr txBox="1">
            <a:spLocks noGrp="1"/>
          </p:cNvSpPr>
          <p:nvPr>
            <p:ph type="body" idx="1"/>
          </p:nvPr>
        </p:nvSpPr>
        <p:spPr>
          <a:xfrm>
            <a:off x="311700" y="863550"/>
            <a:ext cx="8832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Goal: feed the world without destroying the land or surrounding ecosystems</a:t>
            </a:r>
            <a:endParaRPr sz="2400"/>
          </a:p>
          <a:p>
            <a:pPr marL="0" lvl="0" indent="0" algn="l" rtl="0">
              <a:spcBef>
                <a:spcPts val="1600"/>
              </a:spcBef>
              <a:spcAft>
                <a:spcPts val="0"/>
              </a:spcAft>
              <a:buNone/>
            </a:pPr>
            <a:r>
              <a:rPr lang="en" sz="2400"/>
              <a:t>Priorities:						</a:t>
            </a:r>
            <a:endParaRPr sz="2400"/>
          </a:p>
          <a:p>
            <a:pPr marL="457200" lvl="0" indent="-381000" algn="l" rtl="0">
              <a:spcBef>
                <a:spcPts val="0"/>
              </a:spcBef>
              <a:spcAft>
                <a:spcPts val="0"/>
              </a:spcAft>
              <a:buSzPts val="2400"/>
              <a:buChar char="●"/>
            </a:pPr>
            <a:r>
              <a:rPr lang="en" sz="2400"/>
              <a:t>Nutrient rich soil</a:t>
            </a:r>
            <a:endParaRPr sz="2400"/>
          </a:p>
          <a:p>
            <a:pPr marL="457200" lvl="0" indent="-381000" algn="l" rtl="0">
              <a:spcBef>
                <a:spcPts val="0"/>
              </a:spcBef>
              <a:spcAft>
                <a:spcPts val="0"/>
              </a:spcAft>
              <a:buSzPts val="2400"/>
              <a:buChar char="●"/>
            </a:pPr>
            <a:r>
              <a:rPr lang="en" sz="2400"/>
              <a:t>Biodiversity</a:t>
            </a:r>
            <a:endParaRPr sz="2400"/>
          </a:p>
          <a:p>
            <a:pPr marL="457200" lvl="0" indent="-381000" algn="l" rtl="0">
              <a:spcBef>
                <a:spcPts val="0"/>
              </a:spcBef>
              <a:spcAft>
                <a:spcPts val="0"/>
              </a:spcAft>
              <a:buSzPts val="2400"/>
              <a:buChar char="●"/>
            </a:pPr>
            <a:r>
              <a:rPr lang="en" sz="2400"/>
              <a:t>Natural water cycle</a:t>
            </a:r>
            <a:endParaRPr sz="2400"/>
          </a:p>
          <a:p>
            <a:pPr marL="457200" lvl="0" indent="-381000" algn="l" rtl="0">
              <a:spcBef>
                <a:spcPts val="0"/>
              </a:spcBef>
              <a:spcAft>
                <a:spcPts val="0"/>
              </a:spcAft>
              <a:buSzPts val="2400"/>
              <a:buChar char="●"/>
            </a:pPr>
            <a:r>
              <a:rPr lang="en" sz="2400"/>
              <a:t>Self-managing ecosystem</a:t>
            </a:r>
            <a:endParaRPr sz="2400"/>
          </a:p>
          <a:p>
            <a:pPr marL="0" lvl="0" indent="0" algn="ctr" rtl="0">
              <a:spcBef>
                <a:spcPts val="1600"/>
              </a:spcBef>
              <a:spcAft>
                <a:spcPts val="1600"/>
              </a:spcAft>
              <a:buNone/>
            </a:pPr>
            <a:r>
              <a:rPr lang="en" sz="2400"/>
              <a:t>Everything works together. Everything has a purpose.</a:t>
            </a:r>
            <a:endParaRPr sz="2400"/>
          </a:p>
        </p:txBody>
      </p:sp>
      <p:pic>
        <p:nvPicPr>
          <p:cNvPr id="380" name="Google Shape;380;p64"/>
          <p:cNvPicPr preferRelativeResize="0"/>
          <p:nvPr/>
        </p:nvPicPr>
        <p:blipFill>
          <a:blip r:embed="rId3">
            <a:alphaModFix/>
          </a:blip>
          <a:stretch>
            <a:fillRect/>
          </a:stretch>
        </p:blipFill>
        <p:spPr>
          <a:xfrm>
            <a:off x="4572000" y="1508700"/>
            <a:ext cx="4010700" cy="2673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5"/>
          <p:cNvSpPr txBox="1">
            <a:spLocks noGrp="1"/>
          </p:cNvSpPr>
          <p:nvPr>
            <p:ph type="title"/>
          </p:nvPr>
        </p:nvSpPr>
        <p:spPr>
          <a:xfrm>
            <a:off x="311700" y="2307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Sustainable Agriculture: Soil health</a:t>
            </a:r>
            <a:endParaRPr/>
          </a:p>
        </p:txBody>
      </p:sp>
      <p:sp>
        <p:nvSpPr>
          <p:cNvPr id="386" name="Google Shape;386;p65"/>
          <p:cNvSpPr txBox="1">
            <a:spLocks noGrp="1"/>
          </p:cNvSpPr>
          <p:nvPr>
            <p:ph type="body" idx="1"/>
          </p:nvPr>
        </p:nvSpPr>
        <p:spPr>
          <a:xfrm>
            <a:off x="311700" y="863550"/>
            <a:ext cx="57198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Cover crops</a:t>
            </a:r>
            <a:r>
              <a:rPr lang="en" sz="2400"/>
              <a:t> are crops grown for the soil not for a yield. </a:t>
            </a:r>
            <a:endParaRPr sz="2400"/>
          </a:p>
          <a:p>
            <a:pPr marL="457200" lvl="0" indent="-381000" algn="l" rtl="0">
              <a:spcBef>
                <a:spcPts val="1600"/>
              </a:spcBef>
              <a:spcAft>
                <a:spcPts val="0"/>
              </a:spcAft>
              <a:buSzPts val="2400"/>
              <a:buChar char="●"/>
            </a:pPr>
            <a:r>
              <a:rPr lang="en" sz="2400"/>
              <a:t>Suppress weed growth</a:t>
            </a:r>
            <a:endParaRPr sz="2400"/>
          </a:p>
          <a:p>
            <a:pPr marL="457200" lvl="0" indent="-381000" algn="l" rtl="0">
              <a:spcBef>
                <a:spcPts val="0"/>
              </a:spcBef>
              <a:spcAft>
                <a:spcPts val="0"/>
              </a:spcAft>
              <a:buSzPts val="2400"/>
              <a:buChar char="●"/>
            </a:pPr>
            <a:r>
              <a:rPr lang="en" sz="2400"/>
              <a:t>Reduce soil erosion</a:t>
            </a:r>
            <a:endParaRPr sz="2400"/>
          </a:p>
          <a:p>
            <a:pPr marL="457200" lvl="0" indent="-381000" algn="l" rtl="0">
              <a:spcBef>
                <a:spcPts val="0"/>
              </a:spcBef>
              <a:spcAft>
                <a:spcPts val="0"/>
              </a:spcAft>
              <a:buSzPts val="2400"/>
              <a:buChar char="●"/>
            </a:pPr>
            <a:r>
              <a:rPr lang="en" sz="2400"/>
              <a:t>Decomposition adds organic material (</a:t>
            </a:r>
            <a:r>
              <a:rPr lang="en" sz="2400" b="1"/>
              <a:t>green manure</a:t>
            </a:r>
            <a:r>
              <a:rPr lang="en" sz="2400"/>
              <a:t>)</a:t>
            </a:r>
            <a:endParaRPr sz="2400"/>
          </a:p>
          <a:p>
            <a:pPr marL="0" lvl="0" indent="0" algn="l" rtl="0">
              <a:spcBef>
                <a:spcPts val="1600"/>
              </a:spcBef>
              <a:spcAft>
                <a:spcPts val="1600"/>
              </a:spcAft>
              <a:buNone/>
            </a:pPr>
            <a:r>
              <a:rPr lang="en" sz="2400"/>
              <a:t>Animal manure can also add needed organic material and nitrogen to the soil.</a:t>
            </a:r>
            <a:endParaRPr sz="2400"/>
          </a:p>
        </p:txBody>
      </p:sp>
      <p:pic>
        <p:nvPicPr>
          <p:cNvPr id="387" name="Google Shape;387;p65"/>
          <p:cNvPicPr preferRelativeResize="0"/>
          <p:nvPr/>
        </p:nvPicPr>
        <p:blipFill>
          <a:blip r:embed="rId3">
            <a:alphaModFix/>
          </a:blip>
          <a:stretch>
            <a:fillRect/>
          </a:stretch>
        </p:blipFill>
        <p:spPr>
          <a:xfrm>
            <a:off x="6031500" y="539325"/>
            <a:ext cx="3036773" cy="2032423"/>
          </a:xfrm>
          <a:prstGeom prst="rect">
            <a:avLst/>
          </a:prstGeom>
          <a:noFill/>
          <a:ln>
            <a:noFill/>
          </a:ln>
        </p:spPr>
      </p:pic>
      <p:pic>
        <p:nvPicPr>
          <p:cNvPr id="388" name="Google Shape;388;p65"/>
          <p:cNvPicPr preferRelativeResize="0"/>
          <p:nvPr/>
        </p:nvPicPr>
        <p:blipFill>
          <a:blip r:embed="rId4">
            <a:alphaModFix/>
          </a:blip>
          <a:stretch>
            <a:fillRect/>
          </a:stretch>
        </p:blipFill>
        <p:spPr>
          <a:xfrm>
            <a:off x="6107700" y="2735728"/>
            <a:ext cx="2884375" cy="216049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6"/>
          <p:cNvSpPr txBox="1">
            <a:spLocks noGrp="1"/>
          </p:cNvSpPr>
          <p:nvPr>
            <p:ph type="title"/>
          </p:nvPr>
        </p:nvSpPr>
        <p:spPr>
          <a:xfrm>
            <a:off x="235150" y="929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Sustainable agriculture: Soil health</a:t>
            </a:r>
            <a:endParaRPr/>
          </a:p>
        </p:txBody>
      </p:sp>
      <p:sp>
        <p:nvSpPr>
          <p:cNvPr id="394" name="Google Shape;394;p66"/>
          <p:cNvSpPr txBox="1">
            <a:spLocks noGrp="1"/>
          </p:cNvSpPr>
          <p:nvPr>
            <p:ph type="body" idx="1"/>
          </p:nvPr>
        </p:nvSpPr>
        <p:spPr>
          <a:xfrm>
            <a:off x="158625" y="8635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Soil conservation techniques</a:t>
            </a:r>
            <a:endParaRPr sz="2400"/>
          </a:p>
          <a:p>
            <a:pPr marL="457200" lvl="0" indent="-381000" algn="l" rtl="0">
              <a:spcBef>
                <a:spcPts val="1600"/>
              </a:spcBef>
              <a:spcAft>
                <a:spcPts val="0"/>
              </a:spcAft>
              <a:buSzPts val="2400"/>
              <a:buChar char="●"/>
            </a:pPr>
            <a:r>
              <a:rPr lang="en" sz="2400"/>
              <a:t>Crop rotation</a:t>
            </a:r>
            <a:endParaRPr sz="2400"/>
          </a:p>
          <a:p>
            <a:pPr marL="457200" lvl="0" indent="-381000" algn="l" rtl="0">
              <a:spcBef>
                <a:spcPts val="0"/>
              </a:spcBef>
              <a:spcAft>
                <a:spcPts val="0"/>
              </a:spcAft>
              <a:buSzPts val="2400"/>
              <a:buChar char="●"/>
            </a:pPr>
            <a:r>
              <a:rPr lang="en" sz="2400"/>
              <a:t>Contour plowing</a:t>
            </a:r>
            <a:endParaRPr sz="2400"/>
          </a:p>
          <a:p>
            <a:pPr marL="457200" lvl="0" indent="-381000" algn="l" rtl="0">
              <a:spcBef>
                <a:spcPts val="0"/>
              </a:spcBef>
              <a:spcAft>
                <a:spcPts val="0"/>
              </a:spcAft>
              <a:buSzPts val="2400"/>
              <a:buChar char="●"/>
            </a:pPr>
            <a:r>
              <a:rPr lang="en" sz="2400"/>
              <a:t>Terracing</a:t>
            </a:r>
            <a:endParaRPr sz="2400"/>
          </a:p>
          <a:p>
            <a:pPr marL="457200" lvl="0" indent="-381000" algn="l" rtl="0">
              <a:spcBef>
                <a:spcPts val="0"/>
              </a:spcBef>
              <a:spcAft>
                <a:spcPts val="0"/>
              </a:spcAft>
              <a:buSzPts val="2400"/>
              <a:buChar char="●"/>
            </a:pPr>
            <a:r>
              <a:rPr lang="en" sz="2400"/>
              <a:t>Wind breaks</a:t>
            </a:r>
            <a:endParaRPr sz="2400"/>
          </a:p>
          <a:p>
            <a:pPr marL="457200" lvl="0" indent="-381000" algn="l" rtl="0">
              <a:spcBef>
                <a:spcPts val="0"/>
              </a:spcBef>
              <a:spcAft>
                <a:spcPts val="0"/>
              </a:spcAft>
              <a:buSzPts val="2400"/>
              <a:buChar char="●"/>
            </a:pPr>
            <a:r>
              <a:rPr lang="en" sz="2400"/>
              <a:t>No-till farming</a:t>
            </a:r>
            <a:endParaRPr sz="2400"/>
          </a:p>
        </p:txBody>
      </p:sp>
      <p:pic>
        <p:nvPicPr>
          <p:cNvPr id="395" name="Google Shape;395;p66"/>
          <p:cNvPicPr preferRelativeResize="0"/>
          <p:nvPr/>
        </p:nvPicPr>
        <p:blipFill>
          <a:blip r:embed="rId3">
            <a:alphaModFix/>
          </a:blip>
          <a:stretch>
            <a:fillRect/>
          </a:stretch>
        </p:blipFill>
        <p:spPr>
          <a:xfrm>
            <a:off x="3210997" y="2472650"/>
            <a:ext cx="3355603" cy="2307900"/>
          </a:xfrm>
          <a:prstGeom prst="rect">
            <a:avLst/>
          </a:prstGeom>
          <a:noFill/>
          <a:ln>
            <a:noFill/>
          </a:ln>
        </p:spPr>
      </p:pic>
      <p:pic>
        <p:nvPicPr>
          <p:cNvPr id="396" name="Google Shape;396;p66"/>
          <p:cNvPicPr preferRelativeResize="0"/>
          <p:nvPr/>
        </p:nvPicPr>
        <p:blipFill>
          <a:blip r:embed="rId4">
            <a:alphaModFix/>
          </a:blip>
          <a:stretch>
            <a:fillRect/>
          </a:stretch>
        </p:blipFill>
        <p:spPr>
          <a:xfrm>
            <a:off x="5356989" y="863550"/>
            <a:ext cx="3656061" cy="23079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7"/>
          <p:cNvSpPr txBox="1">
            <a:spLocks noGrp="1"/>
          </p:cNvSpPr>
          <p:nvPr>
            <p:ph type="title"/>
          </p:nvPr>
        </p:nvSpPr>
        <p:spPr>
          <a:xfrm>
            <a:off x="311700" y="215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Sustainable Agriculture: Biodiversity</a:t>
            </a:r>
            <a:endParaRPr/>
          </a:p>
        </p:txBody>
      </p:sp>
      <p:sp>
        <p:nvSpPr>
          <p:cNvPr id="402" name="Google Shape;402;p67"/>
          <p:cNvSpPr txBox="1">
            <a:spLocks noGrp="1"/>
          </p:cNvSpPr>
          <p:nvPr>
            <p:ph type="body" idx="1"/>
          </p:nvPr>
        </p:nvSpPr>
        <p:spPr>
          <a:xfrm>
            <a:off x="311700" y="879950"/>
            <a:ext cx="8520600" cy="368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Polyculture</a:t>
            </a:r>
            <a:r>
              <a:rPr lang="en" sz="2400"/>
              <a:t> practices of growing multiple crops together provides a diverse ecosystem to improve the health and yield of all crops.</a:t>
            </a:r>
            <a:endParaRPr sz="2400"/>
          </a:p>
          <a:p>
            <a:pPr marL="457200" lvl="0" indent="-381000" algn="l" rtl="0">
              <a:spcBef>
                <a:spcPts val="1600"/>
              </a:spcBef>
              <a:spcAft>
                <a:spcPts val="0"/>
              </a:spcAft>
              <a:buSzPts val="2400"/>
              <a:buChar char="●"/>
            </a:pPr>
            <a:r>
              <a:rPr lang="en" sz="2400"/>
              <a:t>Supports biodiversity</a:t>
            </a:r>
            <a:endParaRPr sz="2400"/>
          </a:p>
          <a:p>
            <a:pPr marL="457200" lvl="0" indent="-381000" algn="l" rtl="0">
              <a:spcBef>
                <a:spcPts val="0"/>
              </a:spcBef>
              <a:spcAft>
                <a:spcPts val="0"/>
              </a:spcAft>
              <a:buSzPts val="2400"/>
              <a:buChar char="●"/>
            </a:pPr>
            <a:r>
              <a:rPr lang="en" sz="2400"/>
              <a:t>Improves nutrient cycling</a:t>
            </a:r>
            <a:endParaRPr sz="2400"/>
          </a:p>
          <a:p>
            <a:pPr marL="457200" lvl="0" indent="-381000" algn="l" rtl="0">
              <a:spcBef>
                <a:spcPts val="0"/>
              </a:spcBef>
              <a:spcAft>
                <a:spcPts val="0"/>
              </a:spcAft>
              <a:buSzPts val="2400"/>
              <a:buChar char="●"/>
            </a:pPr>
            <a:r>
              <a:rPr lang="en" sz="2400"/>
              <a:t>Reduces pest populations</a:t>
            </a:r>
            <a:endParaRPr sz="2400"/>
          </a:p>
        </p:txBody>
      </p:sp>
      <p:pic>
        <p:nvPicPr>
          <p:cNvPr id="403" name="Google Shape;403;p67"/>
          <p:cNvPicPr preferRelativeResize="0"/>
          <p:nvPr/>
        </p:nvPicPr>
        <p:blipFill>
          <a:blip r:embed="rId3">
            <a:alphaModFix/>
          </a:blip>
          <a:stretch>
            <a:fillRect/>
          </a:stretch>
        </p:blipFill>
        <p:spPr>
          <a:xfrm>
            <a:off x="4883275" y="1950750"/>
            <a:ext cx="3574825" cy="27028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8"/>
          <p:cNvSpPr txBox="1">
            <a:spLocks noGrp="1"/>
          </p:cNvSpPr>
          <p:nvPr>
            <p:ph type="title"/>
          </p:nvPr>
        </p:nvSpPr>
        <p:spPr>
          <a:xfrm>
            <a:off x="311700" y="123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Sustainable agriculture: Pest control</a:t>
            </a:r>
            <a:endParaRPr/>
          </a:p>
        </p:txBody>
      </p:sp>
      <p:sp>
        <p:nvSpPr>
          <p:cNvPr id="409" name="Google Shape;409;p68"/>
          <p:cNvSpPr txBox="1">
            <a:spLocks noGrp="1"/>
          </p:cNvSpPr>
          <p:nvPr>
            <p:ph type="body" idx="1"/>
          </p:nvPr>
        </p:nvSpPr>
        <p:spPr>
          <a:xfrm>
            <a:off x="311700" y="6962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Integrated Pest Management (IPM)</a:t>
            </a:r>
            <a:r>
              <a:rPr lang="en" sz="2400"/>
              <a:t> uses multiple approaches to keep pest populations below the </a:t>
            </a:r>
            <a:r>
              <a:rPr lang="en" sz="2400" i="1"/>
              <a:t>Economic Injury Level</a:t>
            </a:r>
            <a:r>
              <a:rPr lang="en" sz="2400"/>
              <a:t> (lost profits).</a:t>
            </a:r>
            <a:endParaRPr sz="2400"/>
          </a:p>
          <a:p>
            <a:pPr marL="0" lvl="0" indent="0" algn="l" rtl="0">
              <a:spcBef>
                <a:spcPts val="1600"/>
              </a:spcBef>
              <a:spcAft>
                <a:spcPts val="0"/>
              </a:spcAft>
              <a:buNone/>
            </a:pPr>
            <a:r>
              <a:rPr lang="en" sz="2400" u="sng"/>
              <a:t>Control methods</a:t>
            </a:r>
            <a:endParaRPr sz="2400" u="sng"/>
          </a:p>
          <a:p>
            <a:pPr marL="457200" lvl="0" indent="-381000" algn="l" rtl="0">
              <a:spcBef>
                <a:spcPts val="0"/>
              </a:spcBef>
              <a:spcAft>
                <a:spcPts val="0"/>
              </a:spcAft>
              <a:buSzPts val="2400"/>
              <a:buChar char="●"/>
            </a:pPr>
            <a:r>
              <a:rPr lang="en" sz="2400"/>
              <a:t>Biological controls (natural predators)</a:t>
            </a:r>
            <a:endParaRPr sz="2400"/>
          </a:p>
          <a:p>
            <a:pPr marL="457200" lvl="0" indent="-381000" algn="l" rtl="0">
              <a:spcBef>
                <a:spcPts val="0"/>
              </a:spcBef>
              <a:spcAft>
                <a:spcPts val="0"/>
              </a:spcAft>
              <a:buSzPts val="2400"/>
              <a:buChar char="●"/>
            </a:pPr>
            <a:r>
              <a:rPr lang="en" sz="2400"/>
              <a:t>Physical controls (fencing)</a:t>
            </a:r>
            <a:endParaRPr sz="2400"/>
          </a:p>
          <a:p>
            <a:pPr marL="457200" lvl="0" indent="-381000" algn="l" rtl="0">
              <a:spcBef>
                <a:spcPts val="0"/>
              </a:spcBef>
              <a:spcAft>
                <a:spcPts val="0"/>
              </a:spcAft>
              <a:buSzPts val="2400"/>
              <a:buChar char="●"/>
            </a:pPr>
            <a:r>
              <a:rPr lang="en" sz="2400"/>
              <a:t>Cultural controls (crop rotation)</a:t>
            </a:r>
            <a:endParaRPr sz="2400"/>
          </a:p>
          <a:p>
            <a:pPr marL="457200" lvl="0" indent="-381000" algn="l" rtl="0">
              <a:spcBef>
                <a:spcPts val="0"/>
              </a:spcBef>
              <a:spcAft>
                <a:spcPts val="0"/>
              </a:spcAft>
              <a:buSzPts val="2400"/>
              <a:buChar char="●"/>
            </a:pPr>
            <a:r>
              <a:rPr lang="en" sz="2400"/>
              <a:t>Chemical controls (pesticides)</a:t>
            </a:r>
            <a:endParaRPr sz="2400"/>
          </a:p>
          <a:p>
            <a:pPr marL="457200" lvl="0" indent="-381000" algn="l" rtl="0">
              <a:spcBef>
                <a:spcPts val="0"/>
              </a:spcBef>
              <a:spcAft>
                <a:spcPts val="0"/>
              </a:spcAft>
              <a:buSzPts val="2400"/>
              <a:buChar char="●"/>
            </a:pPr>
            <a:r>
              <a:rPr lang="en" sz="2400"/>
              <a:t>Regular monitoring and strategy adjustments</a:t>
            </a:r>
            <a:endParaRPr sz="2400"/>
          </a:p>
        </p:txBody>
      </p:sp>
      <p:pic>
        <p:nvPicPr>
          <p:cNvPr id="410" name="Google Shape;410;p68"/>
          <p:cNvPicPr preferRelativeResize="0"/>
          <p:nvPr/>
        </p:nvPicPr>
        <p:blipFill>
          <a:blip r:embed="rId3">
            <a:alphaModFix/>
          </a:blip>
          <a:stretch>
            <a:fillRect/>
          </a:stretch>
        </p:blipFill>
        <p:spPr>
          <a:xfrm>
            <a:off x="6118100" y="1683875"/>
            <a:ext cx="2571750" cy="2571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69"/>
          <p:cNvPicPr preferRelativeResize="0"/>
          <p:nvPr/>
        </p:nvPicPr>
        <p:blipFill>
          <a:blip r:embed="rId3">
            <a:alphaModFix/>
          </a:blip>
          <a:stretch>
            <a:fillRect/>
          </a:stretch>
        </p:blipFill>
        <p:spPr>
          <a:xfrm>
            <a:off x="1346425" y="152400"/>
            <a:ext cx="6262084" cy="4838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70"/>
          <p:cNvSpPr txBox="1">
            <a:spLocks noGrp="1"/>
          </p:cNvSpPr>
          <p:nvPr>
            <p:ph type="title"/>
          </p:nvPr>
        </p:nvSpPr>
        <p:spPr>
          <a:xfrm>
            <a:off x="311700" y="246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Sustainable Agriculture Options</a:t>
            </a:r>
            <a:endParaRPr/>
          </a:p>
        </p:txBody>
      </p:sp>
      <p:sp>
        <p:nvSpPr>
          <p:cNvPr id="421" name="Google Shape;421;p70"/>
          <p:cNvSpPr txBox="1">
            <a:spLocks noGrp="1"/>
          </p:cNvSpPr>
          <p:nvPr>
            <p:ph type="body" idx="1"/>
          </p:nvPr>
        </p:nvSpPr>
        <p:spPr>
          <a:xfrm>
            <a:off x="311700" y="863550"/>
            <a:ext cx="5505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Organic</a:t>
            </a:r>
            <a:r>
              <a:rPr lang="en" sz="2400"/>
              <a:t>: sustainable agriculture that prohibits the use of chemical fertilizers or pesticides, genetically modified organisms, growth hormones, and antibiotics.</a:t>
            </a:r>
            <a:endParaRPr sz="2400"/>
          </a:p>
          <a:p>
            <a:pPr marL="0" lvl="0" indent="0" algn="l" rtl="0">
              <a:spcBef>
                <a:spcPts val="0"/>
              </a:spcBef>
              <a:spcAft>
                <a:spcPts val="0"/>
              </a:spcAft>
              <a:buNone/>
            </a:pPr>
            <a:endParaRPr sz="2400"/>
          </a:p>
          <a:p>
            <a:pPr marL="0" lvl="0" indent="0" algn="l" rtl="0">
              <a:spcBef>
                <a:spcPts val="0"/>
              </a:spcBef>
              <a:spcAft>
                <a:spcPts val="1600"/>
              </a:spcAft>
              <a:buNone/>
            </a:pPr>
            <a:r>
              <a:rPr lang="en" sz="2400" b="1"/>
              <a:t>Free range</a:t>
            </a:r>
            <a:r>
              <a:rPr lang="en" sz="2400"/>
              <a:t>: livestock grown in natural conditions (outside, grazing) with natural food sources. </a:t>
            </a:r>
            <a:endParaRPr sz="2400"/>
          </a:p>
        </p:txBody>
      </p:sp>
      <p:pic>
        <p:nvPicPr>
          <p:cNvPr id="422" name="Google Shape;422;p70"/>
          <p:cNvPicPr preferRelativeResize="0"/>
          <p:nvPr/>
        </p:nvPicPr>
        <p:blipFill>
          <a:blip r:embed="rId3">
            <a:alphaModFix/>
          </a:blip>
          <a:stretch>
            <a:fillRect/>
          </a:stretch>
        </p:blipFill>
        <p:spPr>
          <a:xfrm>
            <a:off x="6230375" y="246000"/>
            <a:ext cx="2485675" cy="2490475"/>
          </a:xfrm>
          <a:prstGeom prst="rect">
            <a:avLst/>
          </a:prstGeom>
          <a:noFill/>
          <a:ln>
            <a:noFill/>
          </a:ln>
        </p:spPr>
      </p:pic>
      <p:pic>
        <p:nvPicPr>
          <p:cNvPr id="423" name="Google Shape;423;p70"/>
          <p:cNvPicPr preferRelativeResize="0"/>
          <p:nvPr/>
        </p:nvPicPr>
        <p:blipFill>
          <a:blip r:embed="rId4">
            <a:alphaModFix/>
          </a:blip>
          <a:stretch>
            <a:fillRect/>
          </a:stretch>
        </p:blipFill>
        <p:spPr>
          <a:xfrm>
            <a:off x="6422100" y="2736475"/>
            <a:ext cx="2102224" cy="21022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9"/>
          <p:cNvSpPr txBox="1">
            <a:spLocks noGrp="1"/>
          </p:cNvSpPr>
          <p:nvPr>
            <p:ph type="title"/>
          </p:nvPr>
        </p:nvSpPr>
        <p:spPr>
          <a:xfrm>
            <a:off x="311700" y="244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Meat Production</a:t>
            </a:r>
            <a:endParaRPr/>
          </a:p>
        </p:txBody>
      </p:sp>
      <p:sp>
        <p:nvSpPr>
          <p:cNvPr id="134" name="Google Shape;134;p29"/>
          <p:cNvSpPr txBox="1">
            <a:spLocks noGrp="1"/>
          </p:cNvSpPr>
          <p:nvPr>
            <p:ph type="body" idx="1"/>
          </p:nvPr>
        </p:nvSpPr>
        <p:spPr>
          <a:xfrm>
            <a:off x="194800" y="821700"/>
            <a:ext cx="4260300" cy="35001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666666"/>
              </a:buClr>
              <a:buSzPts val="2400"/>
              <a:buChar char="●"/>
            </a:pPr>
            <a:r>
              <a:rPr lang="en" sz="2400">
                <a:solidFill>
                  <a:srgbClr val="666666"/>
                </a:solidFill>
              </a:rPr>
              <a:t>It takes </a:t>
            </a:r>
            <a:r>
              <a:rPr lang="en" sz="2400" b="1">
                <a:solidFill>
                  <a:srgbClr val="666666"/>
                </a:solidFill>
              </a:rPr>
              <a:t>20X</a:t>
            </a:r>
            <a:r>
              <a:rPr lang="en" sz="2400">
                <a:solidFill>
                  <a:srgbClr val="666666"/>
                </a:solidFill>
              </a:rPr>
              <a:t> more land to produce the same amount of calories from meat as from plants.</a:t>
            </a:r>
            <a:endParaRPr sz="2400">
              <a:solidFill>
                <a:srgbClr val="666666"/>
              </a:solidFill>
            </a:endParaRPr>
          </a:p>
          <a:p>
            <a:pPr marL="0" lvl="0" indent="0" algn="l" rtl="0">
              <a:spcBef>
                <a:spcPts val="0"/>
              </a:spcBef>
              <a:spcAft>
                <a:spcPts val="0"/>
              </a:spcAft>
              <a:buNone/>
            </a:pPr>
            <a:endParaRPr sz="2400">
              <a:solidFill>
                <a:srgbClr val="666666"/>
              </a:solidFill>
            </a:endParaRPr>
          </a:p>
          <a:p>
            <a:pPr marL="457200" lvl="0" indent="-381000" algn="l" rtl="0">
              <a:spcBef>
                <a:spcPts val="0"/>
              </a:spcBef>
              <a:spcAft>
                <a:spcPts val="0"/>
              </a:spcAft>
              <a:buClr>
                <a:srgbClr val="666666"/>
              </a:buClr>
              <a:buSzPts val="2400"/>
              <a:buChar char="●"/>
            </a:pPr>
            <a:r>
              <a:rPr lang="en" sz="2400">
                <a:solidFill>
                  <a:srgbClr val="666666"/>
                </a:solidFill>
              </a:rPr>
              <a:t>It takes </a:t>
            </a:r>
            <a:r>
              <a:rPr lang="en" sz="2400" b="1">
                <a:solidFill>
                  <a:srgbClr val="666666"/>
                </a:solidFill>
              </a:rPr>
              <a:t>10X</a:t>
            </a:r>
            <a:r>
              <a:rPr lang="en" sz="2400">
                <a:solidFill>
                  <a:srgbClr val="666666"/>
                </a:solidFill>
              </a:rPr>
              <a:t> more water to produce the same amount of calories from beef as from eggs and plants</a:t>
            </a:r>
            <a:endParaRPr sz="2400">
              <a:solidFill>
                <a:srgbClr val="666666"/>
              </a:solidFill>
            </a:endParaRPr>
          </a:p>
        </p:txBody>
      </p:sp>
      <p:pic>
        <p:nvPicPr>
          <p:cNvPr id="135" name="Google Shape;135;p29"/>
          <p:cNvPicPr preferRelativeResize="0"/>
          <p:nvPr/>
        </p:nvPicPr>
        <p:blipFill>
          <a:blip r:embed="rId3">
            <a:alphaModFix/>
          </a:blip>
          <a:stretch>
            <a:fillRect/>
          </a:stretch>
        </p:blipFill>
        <p:spPr>
          <a:xfrm>
            <a:off x="4455100" y="244628"/>
            <a:ext cx="4572000" cy="2162250"/>
          </a:xfrm>
          <a:prstGeom prst="rect">
            <a:avLst/>
          </a:prstGeom>
          <a:noFill/>
          <a:ln>
            <a:noFill/>
          </a:ln>
        </p:spPr>
      </p:pic>
      <p:pic>
        <p:nvPicPr>
          <p:cNvPr id="136" name="Google Shape;136;p29"/>
          <p:cNvPicPr preferRelativeResize="0"/>
          <p:nvPr/>
        </p:nvPicPr>
        <p:blipFill>
          <a:blip r:embed="rId4">
            <a:alphaModFix/>
          </a:blip>
          <a:stretch>
            <a:fillRect/>
          </a:stretch>
        </p:blipFill>
        <p:spPr>
          <a:xfrm>
            <a:off x="5151688" y="2475778"/>
            <a:ext cx="3178825" cy="24318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0"/>
          <p:cNvSpPr txBox="1">
            <a:spLocks noGrp="1"/>
          </p:cNvSpPr>
          <p:nvPr>
            <p:ph type="title"/>
          </p:nvPr>
        </p:nvSpPr>
        <p:spPr>
          <a:xfrm>
            <a:off x="311700" y="1787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Meat Production</a:t>
            </a:r>
            <a:endParaRPr/>
          </a:p>
        </p:txBody>
      </p:sp>
      <p:sp>
        <p:nvSpPr>
          <p:cNvPr id="142" name="Google Shape;142;p30"/>
          <p:cNvSpPr txBox="1">
            <a:spLocks noGrp="1"/>
          </p:cNvSpPr>
          <p:nvPr>
            <p:ph type="body" idx="1"/>
          </p:nvPr>
        </p:nvSpPr>
        <p:spPr>
          <a:xfrm>
            <a:off x="311700" y="932150"/>
            <a:ext cx="4981500" cy="363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There has been an increasing trend toward factory farms focused on the quantity of the product and profit.</a:t>
            </a:r>
            <a:endParaRPr sz="2400"/>
          </a:p>
          <a:p>
            <a:pPr marL="0" lvl="0" indent="0" algn="l" rtl="0">
              <a:spcBef>
                <a:spcPts val="1600"/>
              </a:spcBef>
              <a:spcAft>
                <a:spcPts val="1600"/>
              </a:spcAft>
              <a:buNone/>
            </a:pPr>
            <a:r>
              <a:rPr lang="en" sz="2400"/>
              <a:t>Factory farms for meat production are also called </a:t>
            </a:r>
            <a:r>
              <a:rPr lang="en" sz="2400" b="1"/>
              <a:t>CAFO’s </a:t>
            </a:r>
            <a:r>
              <a:rPr lang="en" sz="2400"/>
              <a:t>or Concentrated Animal Feeding Operations.</a:t>
            </a:r>
            <a:endParaRPr sz="2400"/>
          </a:p>
        </p:txBody>
      </p:sp>
      <p:pic>
        <p:nvPicPr>
          <p:cNvPr id="143" name="Google Shape;143;p30"/>
          <p:cNvPicPr preferRelativeResize="0"/>
          <p:nvPr/>
        </p:nvPicPr>
        <p:blipFill>
          <a:blip r:embed="rId3">
            <a:alphaModFix/>
          </a:blip>
          <a:stretch>
            <a:fillRect/>
          </a:stretch>
        </p:blipFill>
        <p:spPr>
          <a:xfrm>
            <a:off x="5580450" y="2751525"/>
            <a:ext cx="3209475" cy="2139650"/>
          </a:xfrm>
          <a:prstGeom prst="rect">
            <a:avLst/>
          </a:prstGeom>
          <a:noFill/>
          <a:ln>
            <a:noFill/>
          </a:ln>
        </p:spPr>
      </p:pic>
      <p:pic>
        <p:nvPicPr>
          <p:cNvPr id="144" name="Google Shape;144;p30"/>
          <p:cNvPicPr preferRelativeResize="0"/>
          <p:nvPr/>
        </p:nvPicPr>
        <p:blipFill>
          <a:blip r:embed="rId4">
            <a:alphaModFix/>
          </a:blip>
          <a:stretch>
            <a:fillRect/>
          </a:stretch>
        </p:blipFill>
        <p:spPr>
          <a:xfrm>
            <a:off x="5412200" y="178700"/>
            <a:ext cx="3546000" cy="241795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1"/>
          <p:cNvSpPr txBox="1">
            <a:spLocks noGrp="1"/>
          </p:cNvSpPr>
          <p:nvPr>
            <p:ph type="title"/>
          </p:nvPr>
        </p:nvSpPr>
        <p:spPr>
          <a:xfrm>
            <a:off x="311700" y="1454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Meat Production</a:t>
            </a:r>
            <a:endParaRPr/>
          </a:p>
        </p:txBody>
      </p:sp>
      <p:sp>
        <p:nvSpPr>
          <p:cNvPr id="150" name="Google Shape;150;p31"/>
          <p:cNvSpPr txBox="1">
            <a:spLocks noGrp="1"/>
          </p:cNvSpPr>
          <p:nvPr>
            <p:ph type="body" idx="1"/>
          </p:nvPr>
        </p:nvSpPr>
        <p:spPr>
          <a:xfrm>
            <a:off x="161875" y="718100"/>
            <a:ext cx="5763900" cy="36033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CAFO’s minimize the land costs involved in meat production.</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 sz="2400"/>
              <a:t>Organisms are often confined to small spaces and live in close proximity to each other.</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 sz="2400"/>
              <a:t>Antibiotics are widely used to combat diseases.</a:t>
            </a:r>
            <a:endParaRPr sz="2400"/>
          </a:p>
        </p:txBody>
      </p:sp>
      <p:pic>
        <p:nvPicPr>
          <p:cNvPr id="151" name="Google Shape;151;p31"/>
          <p:cNvPicPr preferRelativeResize="0"/>
          <p:nvPr/>
        </p:nvPicPr>
        <p:blipFill>
          <a:blip r:embed="rId3">
            <a:alphaModFix/>
          </a:blip>
          <a:stretch>
            <a:fillRect/>
          </a:stretch>
        </p:blipFill>
        <p:spPr>
          <a:xfrm>
            <a:off x="6296675" y="145400"/>
            <a:ext cx="2427775" cy="2427775"/>
          </a:xfrm>
          <a:prstGeom prst="rect">
            <a:avLst/>
          </a:prstGeom>
          <a:noFill/>
          <a:ln>
            <a:noFill/>
          </a:ln>
        </p:spPr>
      </p:pic>
      <p:pic>
        <p:nvPicPr>
          <p:cNvPr id="152" name="Google Shape;152;p31"/>
          <p:cNvPicPr preferRelativeResize="0"/>
          <p:nvPr/>
        </p:nvPicPr>
        <p:blipFill>
          <a:blip r:embed="rId4">
            <a:alphaModFix/>
          </a:blip>
          <a:stretch>
            <a:fillRect/>
          </a:stretch>
        </p:blipFill>
        <p:spPr>
          <a:xfrm>
            <a:off x="6078175" y="2725575"/>
            <a:ext cx="2913424" cy="194193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2"/>
          <p:cNvSpPr txBox="1">
            <a:spLocks noGrp="1"/>
          </p:cNvSpPr>
          <p:nvPr>
            <p:ph type="title"/>
          </p:nvPr>
        </p:nvSpPr>
        <p:spPr>
          <a:xfrm>
            <a:off x="311700" y="2619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Environmental Concerns from CAFO’s</a:t>
            </a:r>
            <a:endParaRPr/>
          </a:p>
        </p:txBody>
      </p:sp>
      <p:sp>
        <p:nvSpPr>
          <p:cNvPr id="158" name="Google Shape;158;p32"/>
          <p:cNvSpPr txBox="1">
            <a:spLocks noGrp="1"/>
          </p:cNvSpPr>
          <p:nvPr>
            <p:ph type="body" idx="1"/>
          </p:nvPr>
        </p:nvSpPr>
        <p:spPr>
          <a:xfrm>
            <a:off x="166450" y="932150"/>
            <a:ext cx="5775900" cy="35367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 sz="2400" u="sng"/>
              <a:t>Antibiotic resistance</a:t>
            </a:r>
            <a:r>
              <a:rPr lang="en" sz="2400"/>
              <a:t>: widespread use of general antibiotics generates genetic resistance in a population. </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AutoNum type="arabicPeriod"/>
            </a:pPr>
            <a:r>
              <a:rPr lang="en" sz="2400" u="sng"/>
              <a:t>Disease</a:t>
            </a:r>
            <a:r>
              <a:rPr lang="en" sz="2400"/>
              <a:t>: high density populations increase the chance of disease outbreaks that can be transferred to consumers (Mad Cow disease, E. coli)</a:t>
            </a:r>
            <a:endParaRPr sz="2400"/>
          </a:p>
        </p:txBody>
      </p:sp>
      <p:pic>
        <p:nvPicPr>
          <p:cNvPr id="159" name="Google Shape;159;p32"/>
          <p:cNvPicPr preferRelativeResize="0"/>
          <p:nvPr/>
        </p:nvPicPr>
        <p:blipFill>
          <a:blip r:embed="rId3">
            <a:alphaModFix/>
          </a:blip>
          <a:stretch>
            <a:fillRect/>
          </a:stretch>
        </p:blipFill>
        <p:spPr>
          <a:xfrm>
            <a:off x="6061475" y="826700"/>
            <a:ext cx="2896849" cy="37476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3"/>
          <p:cNvSpPr txBox="1">
            <a:spLocks noGrp="1"/>
          </p:cNvSpPr>
          <p:nvPr>
            <p:ph type="title"/>
          </p:nvPr>
        </p:nvSpPr>
        <p:spPr>
          <a:xfrm>
            <a:off x="211825" y="2785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Environmental Concerns from CAFO’s</a:t>
            </a:r>
            <a:endParaRPr/>
          </a:p>
        </p:txBody>
      </p:sp>
      <p:sp>
        <p:nvSpPr>
          <p:cNvPr id="165" name="Google Shape;165;p33"/>
          <p:cNvSpPr txBox="1">
            <a:spLocks noGrp="1"/>
          </p:cNvSpPr>
          <p:nvPr>
            <p:ph type="body" idx="1"/>
          </p:nvPr>
        </p:nvSpPr>
        <p:spPr>
          <a:xfrm>
            <a:off x="211825" y="1150900"/>
            <a:ext cx="4748700" cy="37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404040"/>
                </a:solidFill>
              </a:rPr>
              <a:t>3. </a:t>
            </a:r>
            <a:r>
              <a:rPr lang="en" sz="2400" u="sng">
                <a:solidFill>
                  <a:srgbClr val="404040"/>
                </a:solidFill>
              </a:rPr>
              <a:t>Waste disposal</a:t>
            </a:r>
            <a:r>
              <a:rPr lang="en" sz="2400">
                <a:solidFill>
                  <a:srgbClr val="404040"/>
                </a:solidFill>
              </a:rPr>
              <a:t>:</a:t>
            </a:r>
            <a:endParaRPr sz="2400">
              <a:solidFill>
                <a:srgbClr val="404040"/>
              </a:solidFill>
            </a:endParaRPr>
          </a:p>
          <a:p>
            <a:pPr marL="457200" lvl="0" indent="-381000" algn="l" rtl="0">
              <a:spcBef>
                <a:spcPts val="0"/>
              </a:spcBef>
              <a:spcAft>
                <a:spcPts val="0"/>
              </a:spcAft>
              <a:buClr>
                <a:srgbClr val="404040"/>
              </a:buClr>
              <a:buSzPts val="2400"/>
              <a:buChar char="●"/>
            </a:pPr>
            <a:r>
              <a:rPr lang="en" sz="2400">
                <a:solidFill>
                  <a:srgbClr val="404040"/>
                </a:solidFill>
              </a:rPr>
              <a:t>The average CAFO produces the amount of waste a town of 5000 humans would produce (on much less land).</a:t>
            </a:r>
            <a:endParaRPr sz="2400">
              <a:solidFill>
                <a:srgbClr val="404040"/>
              </a:solidFill>
            </a:endParaRPr>
          </a:p>
          <a:p>
            <a:pPr marL="457200" lvl="0" indent="-381000" algn="l" rtl="0">
              <a:spcBef>
                <a:spcPts val="0"/>
              </a:spcBef>
              <a:spcAft>
                <a:spcPts val="0"/>
              </a:spcAft>
              <a:buClr>
                <a:srgbClr val="404040"/>
              </a:buClr>
              <a:buSzPts val="2400"/>
              <a:buChar char="●"/>
            </a:pPr>
            <a:r>
              <a:rPr lang="en" sz="2400">
                <a:solidFill>
                  <a:srgbClr val="404040"/>
                </a:solidFill>
              </a:rPr>
              <a:t>Run off pollutes surrounding waterways and groundwater.</a:t>
            </a:r>
            <a:endParaRPr sz="2400">
              <a:solidFill>
                <a:srgbClr val="404040"/>
              </a:solidFill>
            </a:endParaRPr>
          </a:p>
          <a:p>
            <a:pPr marL="0" lvl="0" indent="0" algn="l" rtl="0">
              <a:spcBef>
                <a:spcPts val="1200"/>
              </a:spcBef>
              <a:spcAft>
                <a:spcPts val="0"/>
              </a:spcAft>
              <a:buNone/>
            </a:pPr>
            <a:endParaRPr sz="2800">
              <a:solidFill>
                <a:srgbClr val="404040"/>
              </a:solidFill>
              <a:latin typeface="Arial"/>
              <a:ea typeface="Arial"/>
              <a:cs typeface="Arial"/>
              <a:sym typeface="Arial"/>
            </a:endParaRPr>
          </a:p>
          <a:p>
            <a:pPr marL="0" lvl="0" indent="0" algn="l" rtl="0">
              <a:spcBef>
                <a:spcPts val="0"/>
              </a:spcBef>
              <a:spcAft>
                <a:spcPts val="1600"/>
              </a:spcAft>
              <a:buNone/>
            </a:pPr>
            <a:endParaRPr/>
          </a:p>
        </p:txBody>
      </p:sp>
      <p:pic>
        <p:nvPicPr>
          <p:cNvPr id="166" name="Google Shape;166;p33"/>
          <p:cNvPicPr preferRelativeResize="0"/>
          <p:nvPr/>
        </p:nvPicPr>
        <p:blipFill>
          <a:blip r:embed="rId3">
            <a:alphaModFix/>
          </a:blip>
          <a:stretch>
            <a:fillRect/>
          </a:stretch>
        </p:blipFill>
        <p:spPr>
          <a:xfrm>
            <a:off x="5046325" y="1611775"/>
            <a:ext cx="3778800" cy="2519200"/>
          </a:xfrm>
          <a:prstGeom prst="rect">
            <a:avLst/>
          </a:prstGeom>
          <a:noFill/>
          <a:ln>
            <a:noFill/>
          </a:ln>
        </p:spPr>
      </p:pic>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1343</Words>
  <Application>Microsoft Office PowerPoint</Application>
  <PresentationFormat>On-screen Show (16:9)</PresentationFormat>
  <Paragraphs>210</Paragraphs>
  <Slides>46</Slides>
  <Notes>46</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46</vt:i4>
      </vt:variant>
    </vt:vector>
  </HeadingPairs>
  <TitlesOfParts>
    <vt:vector size="50" baseType="lpstr">
      <vt:lpstr>Proxima Nova</vt:lpstr>
      <vt:lpstr>Arial</vt:lpstr>
      <vt:lpstr>Spearmint</vt:lpstr>
      <vt:lpstr>Spearmint</vt:lpstr>
      <vt:lpstr>APES Unit 5</vt:lpstr>
      <vt:lpstr>How do we feed the world?</vt:lpstr>
      <vt:lpstr>How do we feed the world?</vt:lpstr>
      <vt:lpstr>PowerPoint Presentation</vt:lpstr>
      <vt:lpstr>Meat Production</vt:lpstr>
      <vt:lpstr>Meat Production</vt:lpstr>
      <vt:lpstr>Meat Production</vt:lpstr>
      <vt:lpstr>Environmental Concerns from CAFO’s</vt:lpstr>
      <vt:lpstr>Environmental Concerns from CAFO’s</vt:lpstr>
      <vt:lpstr>PowerPoint Presentation</vt:lpstr>
      <vt:lpstr>Environmental Concerns from CAFO’s</vt:lpstr>
      <vt:lpstr>Meat Production on Rangelands</vt:lpstr>
      <vt:lpstr>Rangelands</vt:lpstr>
      <vt:lpstr>PowerPoint Presentation</vt:lpstr>
      <vt:lpstr>Fisheries</vt:lpstr>
      <vt:lpstr>Fishery collapse</vt:lpstr>
      <vt:lpstr>Fishery Collapse/Exploitation</vt:lpstr>
      <vt:lpstr>Maximum Sustainable Yield (MSY)</vt:lpstr>
      <vt:lpstr>Aquaculture</vt:lpstr>
      <vt:lpstr>Aquaculture</vt:lpstr>
      <vt:lpstr>PowerPoint Presentation</vt:lpstr>
      <vt:lpstr>Aquaculture</vt:lpstr>
      <vt:lpstr>How do we starve?</vt:lpstr>
      <vt:lpstr>How do we starve?</vt:lpstr>
      <vt:lpstr>How do we starve?</vt:lpstr>
      <vt:lpstr>How do we feed the world?</vt:lpstr>
      <vt:lpstr>Management of water resources</vt:lpstr>
      <vt:lpstr>Management of water resources</vt:lpstr>
      <vt:lpstr>Management of water resources</vt:lpstr>
      <vt:lpstr>Management of water resources</vt:lpstr>
      <vt:lpstr>PowerPoint Presentation</vt:lpstr>
      <vt:lpstr>Management of water resources</vt:lpstr>
      <vt:lpstr>Management of water resources</vt:lpstr>
      <vt:lpstr>Management of water resources</vt:lpstr>
      <vt:lpstr>Management of pests</vt:lpstr>
      <vt:lpstr>Management of pests</vt:lpstr>
      <vt:lpstr>Management of pests</vt:lpstr>
      <vt:lpstr>Consequences of pesticides</vt:lpstr>
      <vt:lpstr>Consequences of pesticides</vt:lpstr>
      <vt:lpstr>Sustainable Agriculture</vt:lpstr>
      <vt:lpstr>Sustainable Agriculture: Soil health</vt:lpstr>
      <vt:lpstr>Sustainable agriculture: Soil health</vt:lpstr>
      <vt:lpstr>Sustainable Agriculture: Biodiversity</vt:lpstr>
      <vt:lpstr>Sustainable agriculture: Pest control</vt:lpstr>
      <vt:lpstr>PowerPoint Presentation</vt:lpstr>
      <vt:lpstr>Sustainable Agriculture Options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APES Unit 5</dc:title>
  <dc:creator>Leslie Lamberth</dc:creator>
  <cp:lastModifiedBy>Leslie Lamberth</cp:lastModifiedBy>
  <cp:revision>1</cp:revision>
  <dcterms:modified xsi:type="dcterms:W3CDTF">2020-03-27T03:06:37Z</dcterms:modified>
</cp:coreProperties>
</file>